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4"/>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Proxima Nova" panose="02000506030000020004"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5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50291F-9664-4FD1-902A-5855ED868509}">
  <a:tblStyle styleId="{B850291F-9664-4FD1-902A-5855ED8685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0"/>
  </p:normalViewPr>
  <p:slideViewPr>
    <p:cSldViewPr snapToGrid="0">
      <p:cViewPr varScale="1">
        <p:scale>
          <a:sx n="91" d="100"/>
          <a:sy n="91" d="100"/>
        </p:scale>
        <p:origin x="840" y="176"/>
      </p:cViewPr>
      <p:guideLst>
        <p:guide orient="horz" pos="2352"/>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iencedirect.com/topics/computer-science/crisp"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Good evening and thank you all for being here. Today my team will be presenting on a location optimization model for Walmart.</a:t>
            </a:r>
            <a:endParaRPr/>
          </a:p>
        </p:txBody>
      </p:sp>
      <p:sp>
        <p:nvSpPr>
          <p:cNvPr id="74" name="Google Shape;7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Thank you Rory. After making the outline of our model, our team then decide what kind of data should be input to train the model. Each record we put into the model is a zip code and its related features. We restrict the time length to 4 years, and include the zip code that opened a new Walmart store in this period of time. The reason why we choose past 4 years as standard is that there are several hundred new Walmart stores opened from 2016 to 2019, and these data are not very long ago thus qualified for analysis.</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We have mainly two kinds of data, external data and internal data. Internal data includes sales data like from all Walmart overall sales data to shopping cart level data, and store data such as supermarket size, number of employees and etc. that covers all the Walmart stores. And for the external data, we have two parts, demographics data and competitor data.</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100"/>
              <a:buNone/>
            </a:pPr>
            <a:endParaRPr/>
          </a:p>
        </p:txBody>
      </p:sp>
      <p:sp>
        <p:nvSpPr>
          <p:cNvPr id="236" name="Google Shape;236;p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acccab1be_3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For demographics data Z, they are the exact description of a zip code in certain fields. For example, we include population, population density, age distribution, income and other several fields as input. Technically, We can gather most of these accurate demographic data form public resources, but for competitor data, it would be a bit difficult to collect.</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82" name="Google Shape;282;g7acccab1be_3_4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acccab1be_3_4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acccab1be_3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First, we need to categorize Walmart’s competitors. The competitors not only include supermarkets like Costco and BestBuy, but also other categories like groceries, home appliance markets and other specialized supermarkets. And then, we will collect data for our competitors. We believe that we are almost impossible to gather the competitor data on a store basis, so we will collect the data on a category basis. We will include variables such as the number of competitors of a certain category in this zip code, and we can buy data from third parties like VISA to calculate the total revenue of a category in a zip code.</a:t>
            </a:r>
            <a:endParaRPr>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Next on, Angela will talk to you about internal data X</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b69663349_5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7b69663349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I would like to talk about the last part of our input data, internal data x. Initially, we did not include x as part of our model thinking that a new store would not have this kind of internal data that can be fed into the model for prediction. However, there are many internal data fields that we believe can have somewhat of impacts on revenue. This led to questions that these two graphs represent here: how do we deal with zip codes that do not have a store in the past and therefore missing internal data? If we want to allocate X from existing stores, how much should be allocated? How will it change the original store data?</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acccab1be_3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7acccab1be_3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We decided to go with fuzzification. Fuzzification is the process of converting a </a:t>
            </a:r>
            <a:r>
              <a:rPr lang="en-US">
                <a:solidFill>
                  <a:schemeClr val="dk1"/>
                </a:solidFill>
                <a:uFill>
                  <a:noFill/>
                </a:uFill>
                <a:hlinkClick r:id="rId3"/>
              </a:rPr>
              <a:t>crisp</a:t>
            </a:r>
            <a:r>
              <a:rPr lang="en-US">
                <a:solidFill>
                  <a:schemeClr val="dk1"/>
                </a:solidFill>
              </a:rPr>
              <a:t> input value to a fuzzy value that is performed by the use of the information. Let me walk you through the steps we took to create a fuzzy set of Xs. We would like to take the center, in terms of geography, of all zip code areas as a starting point and measure the distance between the center to all Walmart stores. Then use internal data from each store to divide by the distance measured to make the allocation and take a sum of all these for a final value. Simply speaking, this result gives the sum of all Walmart stores of a constant divided by the distance from a particular zip code center to the stores. The internal data we consider include store size, number of employees, number of transactions…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acccab1be_3_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acccab1be_3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Here is an example. For the zip code area where USC is located at, 90007, there is no Walmart store. For a particular field taken from internal data, we would use that particular X from each Walmart store and divide by the distance from the center of 90007 to the stores. Here shows the nearest three stores but the formula would continue to every single store in the States. When the distance becomes too large, the value would become insignificant (close to 0), which makes sense as customers are more likely to go to stores that are closer in distance.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b69663349_5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b69663349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7acccab1be_3_5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7acccab1be_3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atin typeface="Proxima Nova"/>
                <a:ea typeface="Proxima Nova"/>
                <a:cs typeface="Proxima Nova"/>
                <a:sym typeface="Proxima Nova"/>
              </a:rPr>
              <a:t>Now, let’s talk about how we define the target.</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As it was mentioned previously, we not only focus on finding the similar demographic pattern, but value the influence on the revenue as a new Walmart is added.</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Since our goal is to maximize the performance after opening a Walmart in a zip code, we aim at the change of the revenue rather than just the total amount of it. </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We believe that using revenue increase as the target would help us on more directly finding the potential or undiscovered earning we could make in a zip code.</a:t>
            </a:r>
            <a:endParaRPr>
              <a:latin typeface="Proxima Nova"/>
              <a:ea typeface="Proxima Nova"/>
              <a:cs typeface="Proxima Nova"/>
              <a:sym typeface="Proxima Nova"/>
            </a:endParaRPr>
          </a:p>
          <a:p>
            <a:pPr marL="0" lvl="0" indent="0" algn="l" rtl="0">
              <a:lnSpc>
                <a:spcPct val="115000"/>
              </a:lnSpc>
              <a:spcBef>
                <a:spcPts val="0"/>
              </a:spcBef>
              <a:spcAft>
                <a:spcPts val="0"/>
              </a:spcAft>
              <a:buNone/>
            </a:pPr>
            <a:r>
              <a:rPr lang="en-US">
                <a:latin typeface="Proxima Nova"/>
                <a:ea typeface="Proxima Nova"/>
                <a:cs typeface="Proxima Nova"/>
                <a:sym typeface="Proxima Nova"/>
              </a:rPr>
              <a:t>For example, once we have a new Walmart opened, then our target delta y can be calculated by R subtracting R’, and the R stands for the total revenue during a period of time after the store is opened, and R’ is the opposite, which is the total revenue before it within the same amount of time.</a:t>
            </a:r>
            <a:endParaRPr>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a:latin typeface="Proxima Nova"/>
                <a:ea typeface="Proxima Nova"/>
                <a:cs typeface="Proxima Nova"/>
                <a:sym typeface="Proxima Nova"/>
              </a:rPr>
              <a:t>And so far, we’ve gone through all the fields in our data matrix.</a:t>
            </a:r>
            <a:endParaRPr>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US">
                <a:latin typeface="Proxima Nova"/>
                <a:ea typeface="Proxima Nova"/>
                <a:cs typeface="Proxima Nova"/>
                <a:sym typeface="Proxima Nova"/>
              </a:rPr>
              <a:t>Once we trained the model by historical records, we are all set for the prediction.</a:t>
            </a:r>
            <a:endParaRPr>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US">
                <a:latin typeface="Proxima Nova"/>
                <a:ea typeface="Proxima Nova"/>
                <a:cs typeface="Proxima Nova"/>
                <a:sym typeface="Proxima Nova"/>
              </a:rPr>
              <a:t>In the predicting process, each zip code that we consider having a new store, will have its own record about the demographic factors Z, competitor information C, and the internal data X.</a:t>
            </a:r>
            <a:endParaRPr>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US">
                <a:latin typeface="Proxima Nova"/>
                <a:ea typeface="Proxima Nova"/>
                <a:cs typeface="Proxima Nova"/>
                <a:sym typeface="Proxima Nova"/>
              </a:rPr>
              <a:t>We’ll feed all the zip codes and associated records into our model, and we expect it to output a list of predicted changes in revenue corresponded to all the candidate zip codes.</a:t>
            </a:r>
            <a:endParaRPr>
              <a:latin typeface="Proxima Nova"/>
              <a:ea typeface="Proxima Nova"/>
              <a:cs typeface="Proxima Nova"/>
              <a:sym typeface="Proxima Nova"/>
            </a:endParaRPr>
          </a:p>
          <a:p>
            <a:pPr marL="0" lvl="0" indent="0" algn="l" rtl="0">
              <a:lnSpc>
                <a:spcPct val="115000"/>
              </a:lnSpc>
              <a:spcBef>
                <a:spcPts val="0"/>
              </a:spcBef>
              <a:spcAft>
                <a:spcPts val="0"/>
              </a:spcAft>
              <a:buClr>
                <a:schemeClr val="dk1"/>
              </a:buClr>
              <a:buSzPts val="1100"/>
              <a:buFont typeface="Arial"/>
              <a:buNone/>
            </a:pPr>
            <a:r>
              <a:rPr lang="en-US">
                <a:latin typeface="Proxima Nova"/>
                <a:ea typeface="Proxima Nova"/>
                <a:cs typeface="Proxima Nova"/>
                <a:sym typeface="Proxima Nova"/>
              </a:rPr>
              <a:t>Then finally, our deliverable is the sorted list of the output from the model, indicating the most potentially profitable zip codes and with estimated revenue it would make as we open a new store in it.</a:t>
            </a:r>
            <a:endParaRPr>
              <a:latin typeface="Proxima Nova"/>
              <a:ea typeface="Proxima Nova"/>
              <a:cs typeface="Proxima Nova"/>
              <a:sym typeface="Proxima Nova"/>
            </a:endParaRPr>
          </a:p>
          <a:p>
            <a:pPr marL="0" lvl="0" indent="0" algn="l" rtl="0">
              <a:lnSpc>
                <a:spcPct val="100000"/>
              </a:lnSpc>
              <a:spcBef>
                <a:spcPts val="0"/>
              </a:spcBef>
              <a:spcAft>
                <a:spcPts val="0"/>
              </a:spcAft>
              <a:buSzPts val="1100"/>
              <a:buNone/>
            </a:pPr>
            <a:endParaRPr>
              <a:latin typeface="Proxima Nova"/>
              <a:ea typeface="Proxima Nova"/>
              <a:cs typeface="Proxima Nova"/>
              <a:sym typeface="Proxima Nov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Here’s our agenda for today. First, we’ll go over the background of our client, Walmart, and our problem statement. Then, we’ll explain our proposed model, including all the data we plan on inputting into the model and our expected output. Lastly, we’ll discuss some limitations of our model and what we can do to optimize the model moving forward.</a:t>
            </a:r>
            <a:endParaRPr/>
          </a:p>
        </p:txBody>
      </p:sp>
      <p:sp>
        <p:nvSpPr>
          <p:cNvPr id="87" name="Google Shape;8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acccab1be_3_5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acccab1be_3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acccab1be_3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7acccab1be_3_6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Our client, Walmart, is the largest company in the US by revenue. Their revenue in 2019 was around $514 billion dollars. Walmart is the go-to supermarket for many people both in the US and internationally. To give you a better idea of the scale of Walmart in the US, here’s a map that shows the markets where Walmart captures over 50% of all grocery sales. The orange dots mark areas where Walmart captures over 70% of all grocery sales.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acccab1b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acccab1b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Currently, Walmart has 4769 stores in the US, which is only 8 more stores than what they had from the previous year. Walmart has already closed 22 stores in the US and Canada this year, and they are only planning on opening less than 10 stores within the next year.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problem we’re trying to solve for Walmart is: how can they find the best location for new stores to maximize revenue? Our model will provide Walmart with a list of expected incremental revenues by zip code to help them make the optimal decision on where to open a new store.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Now I’ll pass it on to Rory to explain the model we came up with.</a:t>
            </a:r>
            <a:endParaRPr/>
          </a:p>
        </p:txBody>
      </p:sp>
      <p:sp>
        <p:nvSpPr>
          <p:cNvPr id="156" name="Google Shape;156;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Thanks Vivian. </a:t>
            </a:r>
            <a:endParaRPr/>
          </a:p>
          <a:p>
            <a:pPr marL="0" lvl="0" indent="0" algn="l" rtl="0">
              <a:lnSpc>
                <a:spcPct val="100000"/>
              </a:lnSpc>
              <a:spcBef>
                <a:spcPts val="0"/>
              </a:spcBef>
              <a:spcAft>
                <a:spcPts val="0"/>
              </a:spcAft>
              <a:buSzPts val="1100"/>
              <a:buNone/>
            </a:pPr>
            <a:r>
              <a:rPr lang="en-US"/>
              <a:t>Before we propose our model, we would like to start with the assumptions of the model.</a:t>
            </a:r>
            <a:endParaRPr/>
          </a:p>
          <a:p>
            <a:pPr marL="0" lvl="0" indent="0" algn="l" rtl="0">
              <a:lnSpc>
                <a:spcPct val="100000"/>
              </a:lnSpc>
              <a:spcBef>
                <a:spcPts val="0"/>
              </a:spcBef>
              <a:spcAft>
                <a:spcPts val="0"/>
              </a:spcAft>
              <a:buSzPts val="1100"/>
              <a:buNone/>
            </a:pPr>
            <a:r>
              <a:rPr lang="en-US"/>
              <a:t>First, we evaluate area on a zip code level, and more specifically, on a 5-digits zip code level.</a:t>
            </a:r>
            <a:endParaRPr/>
          </a:p>
          <a:p>
            <a:pPr marL="0" lvl="0" indent="0" algn="l" rtl="0">
              <a:lnSpc>
                <a:spcPct val="100000"/>
              </a:lnSpc>
              <a:spcBef>
                <a:spcPts val="0"/>
              </a:spcBef>
              <a:spcAft>
                <a:spcPts val="0"/>
              </a:spcAft>
              <a:buSzPts val="1100"/>
              <a:buNone/>
            </a:pPr>
            <a:r>
              <a:rPr lang="en-US"/>
              <a:t>Second, we do not consider either the building and construction cost of new stores, or the data collection cost. </a:t>
            </a:r>
            <a:endParaRPr/>
          </a:p>
          <a:p>
            <a:pPr marL="0" lvl="0" indent="0" algn="l" rtl="0">
              <a:lnSpc>
                <a:spcPct val="100000"/>
              </a:lnSpc>
              <a:spcBef>
                <a:spcPts val="0"/>
              </a:spcBef>
              <a:spcAft>
                <a:spcPts val="0"/>
              </a:spcAft>
              <a:buSzPts val="1100"/>
              <a:buNone/>
            </a:pPr>
            <a:r>
              <a:rPr lang="en-US"/>
              <a:t>Third, to make the model more accurate and to make the data more up to date, we only choose the data of zip codes that did open a new store in the past four years.</a:t>
            </a:r>
            <a:endParaRPr/>
          </a:p>
        </p:txBody>
      </p:sp>
      <p:sp>
        <p:nvSpPr>
          <p:cNvPr id="170" name="Google Shape;1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Let’s dive into our model. We put three kinds of data into our model, the external data, such as the demographic and geographic data as Z, the competitor data as C, and the internal data, such as variables of each stores as X. Then step 2, we put the revenue increase as Y. Step 3, we calculate the Y into the change of total revenue, that is how much the revenue had increased 6 months before and 6 months after a new store was opened. </a:t>
            </a:r>
            <a:endParaRPr/>
          </a:p>
          <a:p>
            <a:pPr marL="0" lvl="0" indent="0" algn="l" rtl="0">
              <a:lnSpc>
                <a:spcPct val="100000"/>
              </a:lnSpc>
              <a:spcBef>
                <a:spcPts val="0"/>
              </a:spcBef>
              <a:spcAft>
                <a:spcPts val="0"/>
              </a:spcAft>
              <a:buSzPts val="1100"/>
              <a:buNone/>
            </a:pPr>
            <a:r>
              <a:rPr lang="en-US"/>
              <a:t>Then finally we use the real external data Z of all the zip codes, and then we could predict the future revenue gain if we open a new Walmart in each zip code by this predictive model. Later on we will discuss more further into each steps of the model.</a:t>
            </a:r>
            <a:endParaRPr/>
          </a:p>
        </p:txBody>
      </p:sp>
      <p:sp>
        <p:nvSpPr>
          <p:cNvPr id="187" name="Google Shape;18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acccab1be_3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you can see, we only have one model. </a:t>
            </a:r>
            <a:endParaRPr/>
          </a:p>
          <a:p>
            <a:pPr marL="0" lvl="0" indent="0" algn="l" rtl="0">
              <a:lnSpc>
                <a:spcPct val="100000"/>
              </a:lnSpc>
              <a:spcBef>
                <a:spcPts val="0"/>
              </a:spcBef>
              <a:spcAft>
                <a:spcPts val="0"/>
              </a:spcAft>
              <a:buSzPts val="1100"/>
              <a:buNone/>
            </a:pPr>
            <a:r>
              <a:rPr lang="en-US"/>
              <a:t>The good thing about a single model is that compare to having </a:t>
            </a:r>
            <a:r>
              <a:rPr lang="en-US">
                <a:solidFill>
                  <a:schemeClr val="dk1"/>
                </a:solidFill>
              </a:rPr>
              <a:t>two or three models, </a:t>
            </a:r>
            <a:r>
              <a:rPr lang="en-US"/>
              <a:t>we eliminate the need to smoothen or normalize each dimensions of different models.</a:t>
            </a:r>
            <a:endParaRPr/>
          </a:p>
          <a:p>
            <a:pPr marL="0" lvl="0" indent="0" algn="l" rtl="0">
              <a:lnSpc>
                <a:spcPct val="100000"/>
              </a:lnSpc>
              <a:spcBef>
                <a:spcPts val="0"/>
              </a:spcBef>
              <a:spcAft>
                <a:spcPts val="0"/>
              </a:spcAft>
              <a:buSzPts val="1100"/>
              <a:buNone/>
            </a:pPr>
            <a:r>
              <a:rPr lang="en-US"/>
              <a:t>Also, we could avoid making hard boundary decisions too early if we have only one model. That way we don’t need to decide which model to run our new data on. and 2 models might create some things that make sense stand alone but not when we combine two models.</a:t>
            </a:r>
            <a:endParaRPr/>
          </a:p>
          <a:p>
            <a:pPr marL="0" lvl="0" indent="0" algn="l" rtl="0">
              <a:lnSpc>
                <a:spcPct val="100000"/>
              </a:lnSpc>
              <a:spcBef>
                <a:spcPts val="0"/>
              </a:spcBef>
              <a:spcAft>
                <a:spcPts val="0"/>
              </a:spcAft>
              <a:buSzPts val="1100"/>
              <a:buNone/>
            </a:pPr>
            <a:r>
              <a:rPr lang="en-US"/>
              <a:t>In addition, simplification always improve model accuracy.</a:t>
            </a:r>
            <a:endParaRPr/>
          </a:p>
          <a:p>
            <a:pPr marL="0" lvl="0" indent="0" algn="l" rtl="0">
              <a:lnSpc>
                <a:spcPct val="100000"/>
              </a:lnSpc>
              <a:spcBef>
                <a:spcPts val="0"/>
              </a:spcBef>
              <a:spcAft>
                <a:spcPts val="0"/>
              </a:spcAft>
              <a:buSzPts val="1100"/>
              <a:buNone/>
            </a:pPr>
            <a:r>
              <a:rPr lang="en-US"/>
              <a:t>Next on, Jie Ji will dive deeper into the data we first input into our model. </a:t>
            </a:r>
            <a:endParaRPr/>
          </a:p>
          <a:p>
            <a:pPr marL="0" lvl="0" indent="0" algn="l" rtl="0">
              <a:lnSpc>
                <a:spcPct val="100000"/>
              </a:lnSpc>
              <a:spcBef>
                <a:spcPts val="0"/>
              </a:spcBef>
              <a:spcAft>
                <a:spcPts val="0"/>
              </a:spcAft>
              <a:buSzPts val="1100"/>
              <a:buNone/>
            </a:pPr>
            <a:endParaRPr/>
          </a:p>
        </p:txBody>
      </p:sp>
      <p:sp>
        <p:nvSpPr>
          <p:cNvPr id="218" name="Google Shape;218;g7acccab1be_3_4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0_Images &amp; Contents Layout">
  <p:cSld name="30_Images &amp; Contents Layout">
    <p:spTree>
      <p:nvGrpSpPr>
        <p:cNvPr id="1" name="Shape 20"/>
        <p:cNvGrpSpPr/>
        <p:nvPr/>
      </p:nvGrpSpPr>
      <p:grpSpPr>
        <a:xfrm>
          <a:off x="0" y="0"/>
          <a:ext cx="0" cy="0"/>
          <a:chOff x="0" y="0"/>
          <a:chExt cx="0" cy="0"/>
        </a:xfrm>
      </p:grpSpPr>
      <p:sp>
        <p:nvSpPr>
          <p:cNvPr id="21" name="Google Shape;21;p12"/>
          <p:cNvSpPr>
            <a:spLocks noGrp="1"/>
          </p:cNvSpPr>
          <p:nvPr>
            <p:ph type="pic" idx="2"/>
          </p:nvPr>
        </p:nvSpPr>
        <p:spPr>
          <a:xfrm>
            <a:off x="4092000" y="545824"/>
            <a:ext cx="8100000" cy="2736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2" name="Google Shape;22;p12"/>
          <p:cNvSpPr>
            <a:spLocks noGrp="1"/>
          </p:cNvSpPr>
          <p:nvPr>
            <p:ph type="pic" idx="3"/>
          </p:nvPr>
        </p:nvSpPr>
        <p:spPr>
          <a:xfrm>
            <a:off x="0" y="3575404"/>
            <a:ext cx="8100000" cy="2736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3"/>
          <p:cNvSpPr/>
          <p:nvPr/>
        </p:nvSpPr>
        <p:spPr>
          <a:xfrm>
            <a:off x="0" y="0"/>
            <a:ext cx="12192000" cy="6858000"/>
          </a:xfrm>
          <a:prstGeom prst="rect">
            <a:avLst/>
          </a:prstGeom>
          <a:solidFill>
            <a:schemeClr val="dk1">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blipFill>
          <a:blip r:embed="rId2">
            <a:alphaModFix/>
          </a:blip>
          <a:stretch>
            <a:fillRect/>
          </a:stretch>
        </a:blipFill>
        <a:effectLst/>
      </p:bgPr>
    </p:bg>
    <p:spTree>
      <p:nvGrpSpPr>
        <p:cNvPr id="1" name="Shape 2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_Images &amp; Contents Layout">
  <p:cSld name="31_Images &amp; Contents Layout">
    <p:spTree>
      <p:nvGrpSpPr>
        <p:cNvPr id="1" name="Shape 26"/>
        <p:cNvGrpSpPr/>
        <p:nvPr/>
      </p:nvGrpSpPr>
      <p:grpSpPr>
        <a:xfrm>
          <a:off x="0" y="0"/>
          <a:ext cx="0" cy="0"/>
          <a:chOff x="0" y="0"/>
          <a:chExt cx="0" cy="0"/>
        </a:xfrm>
      </p:grpSpPr>
      <p:sp>
        <p:nvSpPr>
          <p:cNvPr id="27" name="Google Shape;27;p15"/>
          <p:cNvSpPr>
            <a:spLocks noGrp="1"/>
          </p:cNvSpPr>
          <p:nvPr>
            <p:ph type="pic" idx="2"/>
          </p:nvPr>
        </p:nvSpPr>
        <p:spPr>
          <a:xfrm>
            <a:off x="799070" y="1223317"/>
            <a:ext cx="5441094" cy="472198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28"/>
        <p:cNvGrpSpPr/>
        <p:nvPr/>
      </p:nvGrpSpPr>
      <p:grpSpPr>
        <a:xfrm>
          <a:off x="0" y="0"/>
          <a:ext cx="0" cy="0"/>
          <a:chOff x="0" y="0"/>
          <a:chExt cx="0" cy="0"/>
        </a:xfrm>
      </p:grpSpPr>
      <p:sp>
        <p:nvSpPr>
          <p:cNvPr id="29" name="Google Shape;29;p1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16"/>
          <p:cNvSpPr/>
          <p:nvPr/>
        </p:nvSpPr>
        <p:spPr>
          <a:xfrm>
            <a:off x="0" y="2996952"/>
            <a:ext cx="12192000" cy="18722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1" name="Google Shape;31;p16"/>
          <p:cNvGrpSpPr/>
          <p:nvPr/>
        </p:nvGrpSpPr>
        <p:grpSpPr>
          <a:xfrm>
            <a:off x="4763852" y="1553600"/>
            <a:ext cx="2664296" cy="4683693"/>
            <a:chOff x="445712" y="1449040"/>
            <a:chExt cx="2113018" cy="3924176"/>
          </a:xfrm>
        </p:grpSpPr>
        <p:sp>
          <p:nvSpPr>
            <p:cNvPr id="32" name="Google Shape;32;p16"/>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16"/>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34" name="Google Shape;34;p16"/>
            <p:cNvGrpSpPr/>
            <p:nvPr/>
          </p:nvGrpSpPr>
          <p:grpSpPr>
            <a:xfrm>
              <a:off x="1407705" y="5045834"/>
              <a:ext cx="211967" cy="211967"/>
              <a:chOff x="1549420" y="5712364"/>
              <a:chExt cx="312583" cy="312583"/>
            </a:xfrm>
          </p:grpSpPr>
          <p:sp>
            <p:nvSpPr>
              <p:cNvPr id="35" name="Google Shape;35;p16"/>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36;p16"/>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
        <p:nvSpPr>
          <p:cNvPr id="37" name="Google Shape;37;p16"/>
          <p:cNvSpPr>
            <a:spLocks noGrp="1"/>
          </p:cNvSpPr>
          <p:nvPr>
            <p:ph type="pic" idx="2"/>
          </p:nvPr>
        </p:nvSpPr>
        <p:spPr>
          <a:xfrm>
            <a:off x="4951770" y="1965170"/>
            <a:ext cx="2288460" cy="3753075"/>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spTree>
      <p:nvGrpSpPr>
        <p:cNvPr id="1" name="Shape 38"/>
        <p:cNvGrpSpPr/>
        <p:nvPr/>
      </p:nvGrpSpPr>
      <p:grpSpPr>
        <a:xfrm>
          <a:off x="0" y="0"/>
          <a:ext cx="0" cy="0"/>
          <a:chOff x="0" y="0"/>
          <a:chExt cx="0" cy="0"/>
        </a:xfrm>
      </p:grpSpPr>
      <p:grpSp>
        <p:nvGrpSpPr>
          <p:cNvPr id="39" name="Google Shape;39;p17"/>
          <p:cNvGrpSpPr/>
          <p:nvPr/>
        </p:nvGrpSpPr>
        <p:grpSpPr>
          <a:xfrm flipH="1">
            <a:off x="486250" y="477136"/>
            <a:ext cx="11704320" cy="5935130"/>
            <a:chOff x="-161213" y="477136"/>
            <a:chExt cx="11704320" cy="5935130"/>
          </a:xfrm>
        </p:grpSpPr>
        <p:cxnSp>
          <p:nvCxnSpPr>
            <p:cNvPr id="40" name="Google Shape;40;p17"/>
            <p:cNvCxnSpPr/>
            <p:nvPr/>
          </p:nvCxnSpPr>
          <p:spPr>
            <a:xfrm rot="10800000">
              <a:off x="-161213" y="477136"/>
              <a:ext cx="11704320" cy="0"/>
            </a:xfrm>
            <a:prstGeom prst="straightConnector1">
              <a:avLst/>
            </a:prstGeom>
            <a:noFill/>
            <a:ln w="44450" cap="flat" cmpd="sng">
              <a:solidFill>
                <a:schemeClr val="accent1"/>
              </a:solidFill>
              <a:prstDash val="solid"/>
              <a:miter lim="800000"/>
              <a:headEnd type="none" w="sm" len="sm"/>
              <a:tailEnd type="none" w="sm" len="sm"/>
            </a:ln>
          </p:spPr>
        </p:cxnSp>
        <p:cxnSp>
          <p:nvCxnSpPr>
            <p:cNvPr id="41" name="Google Shape;41;p17"/>
            <p:cNvCxnSpPr/>
            <p:nvPr/>
          </p:nvCxnSpPr>
          <p:spPr>
            <a:xfrm rot="10800000">
              <a:off x="11543107" y="477136"/>
              <a:ext cx="0" cy="5935130"/>
            </a:xfrm>
            <a:prstGeom prst="straightConnector1">
              <a:avLst/>
            </a:prstGeom>
            <a:noFill/>
            <a:ln w="44450" cap="flat" cmpd="sng">
              <a:solidFill>
                <a:schemeClr val="accent1"/>
              </a:solidFill>
              <a:prstDash val="solid"/>
              <a:miter lim="800000"/>
              <a:headEnd type="none" w="sm" len="sm"/>
              <a:tailEnd type="none" w="sm" len="sm"/>
            </a:ln>
          </p:spPr>
        </p:cxnSp>
        <p:cxnSp>
          <p:nvCxnSpPr>
            <p:cNvPr id="42" name="Google Shape;42;p17"/>
            <p:cNvCxnSpPr/>
            <p:nvPr/>
          </p:nvCxnSpPr>
          <p:spPr>
            <a:xfrm flipH="1">
              <a:off x="-161213" y="6392850"/>
              <a:ext cx="11704320" cy="13272"/>
            </a:xfrm>
            <a:prstGeom prst="straightConnector1">
              <a:avLst/>
            </a:prstGeom>
            <a:noFill/>
            <a:ln w="44450" cap="flat" cmpd="sng">
              <a:solidFill>
                <a:schemeClr val="accent1"/>
              </a:solidFill>
              <a:prstDash val="solid"/>
              <a:miter lim="800000"/>
              <a:headEnd type="none" w="sm" len="sm"/>
              <a:tailEnd type="none" w="sm" len="sm"/>
            </a:ln>
          </p:spPr>
        </p:cxnSp>
      </p:grpSp>
      <p:sp>
        <p:nvSpPr>
          <p:cNvPr id="43" name="Google Shape;43;p17"/>
          <p:cNvSpPr>
            <a:spLocks noGrp="1"/>
          </p:cNvSpPr>
          <p:nvPr>
            <p:ph type="pic" idx="2"/>
          </p:nvPr>
        </p:nvSpPr>
        <p:spPr>
          <a:xfrm>
            <a:off x="5268686" y="0"/>
            <a:ext cx="6923314"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2_Images &amp; Contents">
  <p:cSld name="32_Images &amp; Contents">
    <p:spTree>
      <p:nvGrpSpPr>
        <p:cNvPr id="1" name="Shape 44"/>
        <p:cNvGrpSpPr/>
        <p:nvPr/>
      </p:nvGrpSpPr>
      <p:grpSpPr>
        <a:xfrm>
          <a:off x="0" y="0"/>
          <a:ext cx="0" cy="0"/>
          <a:chOff x="0" y="0"/>
          <a:chExt cx="0" cy="0"/>
        </a:xfrm>
      </p:grpSpPr>
      <p:sp>
        <p:nvSpPr>
          <p:cNvPr id="45" name="Google Shape;45;p18"/>
          <p:cNvSpPr>
            <a:spLocks noGrp="1"/>
          </p:cNvSpPr>
          <p:nvPr>
            <p:ph type="pic" idx="2"/>
          </p:nvPr>
        </p:nvSpPr>
        <p:spPr>
          <a:xfrm>
            <a:off x="4227514" y="0"/>
            <a:ext cx="7964489"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9"/>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48"/>
        <p:cNvGrpSpPr/>
        <p:nvPr/>
      </p:nvGrpSpPr>
      <p:grpSpPr>
        <a:xfrm>
          <a:off x="0" y="0"/>
          <a:ext cx="0" cy="0"/>
          <a:chOff x="0" y="0"/>
          <a:chExt cx="0" cy="0"/>
        </a:xfrm>
      </p:grpSpPr>
      <p:sp>
        <p:nvSpPr>
          <p:cNvPr id="49" name="Google Shape;49;p20"/>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0" name="Google Shape;50;p20"/>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51" name="Google Shape;51;p20"/>
          <p:cNvSpPr/>
          <p:nvPr/>
        </p:nvSpPr>
        <p:spPr>
          <a:xfrm>
            <a:off x="531933" y="1347500"/>
            <a:ext cx="153868" cy="5015200"/>
          </a:xfrm>
          <a:prstGeom prst="roundRect">
            <a:avLst>
              <a:gd name="adj" fmla="val 50000"/>
            </a:avLst>
          </a:prstGeom>
          <a:solidFill>
            <a:schemeClr val="lt1">
              <a:alpha val="4039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Arial"/>
              <a:ea typeface="Arial"/>
              <a:cs typeface="Arial"/>
              <a:sym typeface="Arial"/>
            </a:endParaRPr>
          </a:p>
        </p:txBody>
      </p:sp>
      <p:sp>
        <p:nvSpPr>
          <p:cNvPr id="52" name="Google Shape;52;p20"/>
          <p:cNvSpPr/>
          <p:nvPr/>
        </p:nvSpPr>
        <p:spPr>
          <a:xfrm rot="5400000">
            <a:off x="3057177" y="1276653"/>
            <a:ext cx="685849" cy="685148"/>
          </a:xfrm>
          <a:prstGeom prst="halfFrame">
            <a:avLst>
              <a:gd name="adj1" fmla="val 23728"/>
              <a:gd name="adj2" fmla="val 24642"/>
            </a:avLst>
          </a:prstGeom>
          <a:solidFill>
            <a:schemeClr val="lt1">
              <a:alpha val="22352"/>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rgbClr val="262626"/>
              </a:solidFill>
              <a:latin typeface="Arial"/>
              <a:ea typeface="Arial"/>
              <a:cs typeface="Arial"/>
              <a:sym typeface="Arial"/>
            </a:endParaRPr>
          </a:p>
        </p:txBody>
      </p:sp>
      <p:sp>
        <p:nvSpPr>
          <p:cNvPr id="53" name="Google Shape;53;p20"/>
          <p:cNvSpPr txBox="1"/>
          <p:nvPr/>
        </p:nvSpPr>
        <p:spPr>
          <a:xfrm>
            <a:off x="711704" y="1637214"/>
            <a:ext cx="2232248" cy="52322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You can Resize without losing quality</a:t>
            </a:r>
            <a:endParaRPr sz="1400" b="1" i="0" u="none" strike="noStrike" cap="none">
              <a:solidFill>
                <a:schemeClr val="lt1"/>
              </a:solidFill>
              <a:latin typeface="Arial"/>
              <a:ea typeface="Arial"/>
              <a:cs typeface="Arial"/>
              <a:sym typeface="Arial"/>
            </a:endParaRPr>
          </a:p>
        </p:txBody>
      </p:sp>
      <p:sp>
        <p:nvSpPr>
          <p:cNvPr id="54" name="Google Shape;54;p20"/>
          <p:cNvSpPr txBox="1"/>
          <p:nvPr/>
        </p:nvSpPr>
        <p:spPr>
          <a:xfrm>
            <a:off x="711704" y="2127463"/>
            <a:ext cx="2232248" cy="73866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You can Change Fill Color &amp;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Arial"/>
                <a:ea typeface="Arial"/>
                <a:cs typeface="Arial"/>
                <a:sym typeface="Arial"/>
              </a:rPr>
              <a:t>Line Color</a:t>
            </a:r>
            <a:endParaRPr sz="1400" b="1" i="0" u="none" strike="noStrike" cap="none">
              <a:solidFill>
                <a:schemeClr val="lt1"/>
              </a:solidFill>
              <a:latin typeface="Arial"/>
              <a:ea typeface="Arial"/>
              <a:cs typeface="Arial"/>
              <a:sym typeface="Arial"/>
            </a:endParaRPr>
          </a:p>
        </p:txBody>
      </p:sp>
      <p:sp>
        <p:nvSpPr>
          <p:cNvPr id="55" name="Google Shape;55;p20"/>
          <p:cNvSpPr txBox="1"/>
          <p:nvPr/>
        </p:nvSpPr>
        <p:spPr>
          <a:xfrm>
            <a:off x="721229" y="5808438"/>
            <a:ext cx="2232000" cy="30777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www.allppt.com</a:t>
            </a:r>
            <a:endParaRPr sz="1400" b="0" i="0" u="none" strike="noStrike" cap="none">
              <a:solidFill>
                <a:schemeClr val="lt1"/>
              </a:solidFill>
              <a:latin typeface="Arial"/>
              <a:ea typeface="Arial"/>
              <a:cs typeface="Arial"/>
              <a:sym typeface="Arial"/>
            </a:endParaRPr>
          </a:p>
        </p:txBody>
      </p:sp>
      <p:sp>
        <p:nvSpPr>
          <p:cNvPr id="56" name="Google Shape;56;p20"/>
          <p:cNvSpPr txBox="1"/>
          <p:nvPr/>
        </p:nvSpPr>
        <p:spPr>
          <a:xfrm>
            <a:off x="721229" y="4450324"/>
            <a:ext cx="2717296" cy="138499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FREE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PPT TEMPLATES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57"/>
        <p:cNvGrpSpPr/>
        <p:nvPr/>
      </p:nvGrpSpPr>
      <p:grpSpPr>
        <a:xfrm>
          <a:off x="0" y="0"/>
          <a:ext cx="0" cy="0"/>
          <a:chOff x="0" y="0"/>
          <a:chExt cx="0" cy="0"/>
        </a:xfrm>
      </p:grpSpPr>
      <p:sp>
        <p:nvSpPr>
          <p:cNvPr id="58" name="Google Shape;58;p2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 name="Google Shape;59;p21"/>
          <p:cNvSpPr>
            <a:spLocks noGrp="1"/>
          </p:cNvSpPr>
          <p:nvPr>
            <p:ph type="pic" idx="2"/>
          </p:nvPr>
        </p:nvSpPr>
        <p:spPr>
          <a:xfrm>
            <a:off x="0" y="2160665"/>
            <a:ext cx="12192000" cy="250276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0" name="Google Shape;60;p21"/>
          <p:cNvSpPr/>
          <p:nvPr/>
        </p:nvSpPr>
        <p:spPr>
          <a:xfrm>
            <a:off x="0" y="2026940"/>
            <a:ext cx="12192000" cy="72008"/>
          </a:xfrm>
          <a:prstGeom prst="rect">
            <a:avLst/>
          </a:prstGeom>
          <a:solidFill>
            <a:srgbClr val="0C46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1" name="Google Shape;61;p21"/>
          <p:cNvSpPr/>
          <p:nvPr/>
        </p:nvSpPr>
        <p:spPr>
          <a:xfrm>
            <a:off x="0" y="4725144"/>
            <a:ext cx="12192000" cy="72008"/>
          </a:xfrm>
          <a:prstGeom prst="rect">
            <a:avLst/>
          </a:prstGeom>
          <a:solidFill>
            <a:srgbClr val="0C46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64"/>
        <p:cNvGrpSpPr/>
        <p:nvPr/>
      </p:nvGrpSpPr>
      <p:grpSpPr>
        <a:xfrm>
          <a:off x="0" y="0"/>
          <a:ext cx="0" cy="0"/>
          <a:chOff x="0" y="0"/>
          <a:chExt cx="0" cy="0"/>
        </a:xfrm>
      </p:grpSpPr>
      <p:sp>
        <p:nvSpPr>
          <p:cNvPr id="65" name="Google Shape;65;p24"/>
          <p:cNvSpPr>
            <a:spLocks noGrp="1"/>
          </p:cNvSpPr>
          <p:nvPr>
            <p:ph type="pic" idx="2"/>
          </p:nvPr>
        </p:nvSpPr>
        <p:spPr>
          <a:xfrm>
            <a:off x="0" y="0"/>
            <a:ext cx="12192000" cy="3135087"/>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800"/>
              <a:buFont typeface="Arial"/>
              <a:buNone/>
              <a:defRPr sz="18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6" name="Google Shape;66;p24"/>
          <p:cNvSpPr>
            <a:spLocks noGrp="1"/>
          </p:cNvSpPr>
          <p:nvPr>
            <p:ph type="pic" idx="3"/>
          </p:nvPr>
        </p:nvSpPr>
        <p:spPr>
          <a:xfrm>
            <a:off x="905623"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7" name="Google Shape;67;p24"/>
          <p:cNvSpPr>
            <a:spLocks noGrp="1"/>
          </p:cNvSpPr>
          <p:nvPr>
            <p:ph type="pic" idx="4"/>
          </p:nvPr>
        </p:nvSpPr>
        <p:spPr>
          <a:xfrm>
            <a:off x="6282361"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8" name="Google Shape;68;p24"/>
          <p:cNvSpPr>
            <a:spLocks noGrp="1"/>
          </p:cNvSpPr>
          <p:nvPr>
            <p:ph type="pic" idx="5"/>
          </p:nvPr>
        </p:nvSpPr>
        <p:spPr>
          <a:xfrm>
            <a:off x="3593992"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9" name="Google Shape;69;p24"/>
          <p:cNvSpPr>
            <a:spLocks noGrp="1"/>
          </p:cNvSpPr>
          <p:nvPr>
            <p:ph type="pic" idx="6"/>
          </p:nvPr>
        </p:nvSpPr>
        <p:spPr>
          <a:xfrm>
            <a:off x="8970731" y="2078266"/>
            <a:ext cx="2298160" cy="208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24"/>
          <p:cNvSpPr txBox="1">
            <a:spLocks noGrp="1"/>
          </p:cNvSpPr>
          <p:nvPr>
            <p:ph type="body" idx="1"/>
          </p:nvPr>
        </p:nvSpPr>
        <p:spPr>
          <a:xfrm>
            <a:off x="323529" y="740105"/>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10"/>
        <p:cNvGrpSpPr/>
        <p:nvPr/>
      </p:nvGrpSpPr>
      <p:grpSpPr>
        <a:xfrm>
          <a:off x="0" y="0"/>
          <a:ext cx="0" cy="0"/>
          <a:chOff x="0" y="0"/>
          <a:chExt cx="0" cy="0"/>
        </a:xfrm>
      </p:grpSpPr>
      <p:sp>
        <p:nvSpPr>
          <p:cNvPr id="11" name="Google Shape;11;p6"/>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2"/>
        <p:cNvGrpSpPr/>
        <p:nvPr/>
      </p:nvGrpSpPr>
      <p:grpSpPr>
        <a:xfrm>
          <a:off x="0" y="0"/>
          <a:ext cx="0" cy="0"/>
          <a:chOff x="0" y="0"/>
          <a:chExt cx="0" cy="0"/>
        </a:xfrm>
      </p:grpSpPr>
      <p:sp>
        <p:nvSpPr>
          <p:cNvPr id="13" name="Google Shape;13;p7"/>
          <p:cNvSpPr/>
          <p:nvPr/>
        </p:nvSpPr>
        <p:spPr>
          <a:xfrm rot="10800000">
            <a:off x="5119026" y="0"/>
            <a:ext cx="7072972" cy="6858000"/>
          </a:xfrm>
          <a:custGeom>
            <a:avLst/>
            <a:gdLst/>
            <a:ahLst/>
            <a:cxnLst/>
            <a:rect l="l" t="t" r="r" b="b"/>
            <a:pathLst>
              <a:path w="7072972" h="6858000" extrusionOk="0">
                <a:moveTo>
                  <a:pt x="0" y="0"/>
                </a:moveTo>
                <a:lnTo>
                  <a:pt x="7072972" y="1890052"/>
                </a:lnTo>
                <a:lnTo>
                  <a:pt x="3307176"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7"/>
          <p:cNvSpPr>
            <a:spLocks noGrp="1"/>
          </p:cNvSpPr>
          <p:nvPr>
            <p:ph type="pic" idx="2"/>
          </p:nvPr>
        </p:nvSpPr>
        <p:spPr>
          <a:xfrm>
            <a:off x="2" y="0"/>
            <a:ext cx="7072972"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5"/>
        <p:cNvGrpSpPr/>
        <p:nvPr/>
      </p:nvGrpSpPr>
      <p:grpSpPr>
        <a:xfrm>
          <a:off x="0" y="0"/>
          <a:ext cx="0" cy="0"/>
          <a:chOff x="0" y="0"/>
          <a:chExt cx="0" cy="0"/>
        </a:xfrm>
      </p:grpSpPr>
      <p:sp>
        <p:nvSpPr>
          <p:cNvPr id="16" name="Google Shape;16;p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blipFill>
          <a:blip r:embed="rId2">
            <a:alphaModFix/>
          </a:blip>
          <a:stretch>
            <a:fillRect/>
          </a:stretch>
        </a:blipFill>
        <a:effectLst/>
      </p:bgPr>
    </p:bg>
    <p:spTree>
      <p:nvGrpSpPr>
        <p:cNvPr id="1" name="Shape 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spTree>
      <p:nvGrpSpPr>
        <p:cNvPr id="1" name="Shape 1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grpSp>
        <p:nvGrpSpPr>
          <p:cNvPr id="76" name="Google Shape;76;p26"/>
          <p:cNvGrpSpPr/>
          <p:nvPr/>
        </p:nvGrpSpPr>
        <p:grpSpPr>
          <a:xfrm>
            <a:off x="10046387" y="194480"/>
            <a:ext cx="1684599" cy="413563"/>
            <a:chOff x="864753" y="5755727"/>
            <a:chExt cx="1544830" cy="413563"/>
          </a:xfrm>
        </p:grpSpPr>
        <p:sp>
          <p:nvSpPr>
            <p:cNvPr id="77" name="Google Shape;77;p26"/>
            <p:cNvSpPr/>
            <p:nvPr/>
          </p:nvSpPr>
          <p:spPr>
            <a:xfrm>
              <a:off x="864753" y="5755727"/>
              <a:ext cx="1544830" cy="413563"/>
            </a:xfrm>
            <a:prstGeom prst="roundRect">
              <a:avLst>
                <a:gd name="adj" fmla="val 50000"/>
              </a:avLst>
            </a:prstGeom>
            <a:solidFill>
              <a:schemeClr val="lt1">
                <a:alpha val="0"/>
              </a:schemeClr>
            </a:solid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78" name="Google Shape;78;p26"/>
            <p:cNvSpPr/>
            <p:nvPr/>
          </p:nvSpPr>
          <p:spPr>
            <a:xfrm>
              <a:off x="1584900" y="5839450"/>
              <a:ext cx="493113" cy="238870"/>
            </a:xfrm>
            <a:custGeom>
              <a:avLst/>
              <a:gdLst/>
              <a:ahLst/>
              <a:cxnLst/>
              <a:rect l="l" t="t" r="r" b="b"/>
              <a:pathLst>
                <a:path w="476008" h="184091" extrusionOk="0">
                  <a:moveTo>
                    <a:pt x="208619" y="31142"/>
                  </a:moveTo>
                  <a:lnTo>
                    <a:pt x="208619" y="83381"/>
                  </a:lnTo>
                  <a:lnTo>
                    <a:pt x="228962" y="83381"/>
                  </a:lnTo>
                  <a:cubicBezTo>
                    <a:pt x="243613" y="83381"/>
                    <a:pt x="253407" y="82418"/>
                    <a:pt x="258347" y="80493"/>
                  </a:cubicBezTo>
                  <a:cubicBezTo>
                    <a:pt x="263286" y="78567"/>
                    <a:pt x="267158" y="75554"/>
                    <a:pt x="269962" y="71452"/>
                  </a:cubicBezTo>
                  <a:cubicBezTo>
                    <a:pt x="272767" y="67350"/>
                    <a:pt x="274169" y="62578"/>
                    <a:pt x="274169" y="57136"/>
                  </a:cubicBezTo>
                  <a:cubicBezTo>
                    <a:pt x="274169" y="50439"/>
                    <a:pt x="272202" y="44914"/>
                    <a:pt x="268267" y="40560"/>
                  </a:cubicBezTo>
                  <a:cubicBezTo>
                    <a:pt x="264332" y="36207"/>
                    <a:pt x="259351" y="33486"/>
                    <a:pt x="253324" y="32398"/>
                  </a:cubicBezTo>
                  <a:cubicBezTo>
                    <a:pt x="248887" y="31561"/>
                    <a:pt x="239971" y="31142"/>
                    <a:pt x="226576" y="31142"/>
                  </a:cubicBezTo>
                  <a:close/>
                  <a:moveTo>
                    <a:pt x="37169" y="31142"/>
                  </a:moveTo>
                  <a:lnTo>
                    <a:pt x="37169" y="83381"/>
                  </a:lnTo>
                  <a:lnTo>
                    <a:pt x="57512" y="83381"/>
                  </a:lnTo>
                  <a:cubicBezTo>
                    <a:pt x="72163" y="83381"/>
                    <a:pt x="81957" y="82418"/>
                    <a:pt x="86897" y="80493"/>
                  </a:cubicBezTo>
                  <a:cubicBezTo>
                    <a:pt x="91836" y="78567"/>
                    <a:pt x="95708" y="75554"/>
                    <a:pt x="98512" y="71452"/>
                  </a:cubicBezTo>
                  <a:cubicBezTo>
                    <a:pt x="101317" y="67350"/>
                    <a:pt x="102719" y="62578"/>
                    <a:pt x="102719" y="57136"/>
                  </a:cubicBezTo>
                  <a:cubicBezTo>
                    <a:pt x="102719" y="50439"/>
                    <a:pt x="100752" y="44914"/>
                    <a:pt x="96817" y="40560"/>
                  </a:cubicBezTo>
                  <a:cubicBezTo>
                    <a:pt x="92882" y="36207"/>
                    <a:pt x="87901" y="33486"/>
                    <a:pt x="81874" y="32398"/>
                  </a:cubicBezTo>
                  <a:cubicBezTo>
                    <a:pt x="77437" y="31561"/>
                    <a:pt x="68521" y="31142"/>
                    <a:pt x="55126" y="31142"/>
                  </a:cubicBezTo>
                  <a:close/>
                  <a:moveTo>
                    <a:pt x="329714" y="0"/>
                  </a:moveTo>
                  <a:lnTo>
                    <a:pt x="476008" y="0"/>
                  </a:lnTo>
                  <a:lnTo>
                    <a:pt x="476008" y="31142"/>
                  </a:lnTo>
                  <a:lnTo>
                    <a:pt x="421509" y="31142"/>
                  </a:lnTo>
                  <a:lnTo>
                    <a:pt x="421509" y="184091"/>
                  </a:lnTo>
                  <a:lnTo>
                    <a:pt x="384339" y="184091"/>
                  </a:lnTo>
                  <a:lnTo>
                    <a:pt x="384339" y="31142"/>
                  </a:lnTo>
                  <a:lnTo>
                    <a:pt x="329714" y="31142"/>
                  </a:lnTo>
                  <a:close/>
                  <a:moveTo>
                    <a:pt x="171450" y="0"/>
                  </a:moveTo>
                  <a:lnTo>
                    <a:pt x="231097" y="0"/>
                  </a:lnTo>
                  <a:cubicBezTo>
                    <a:pt x="253700" y="0"/>
                    <a:pt x="268434" y="921"/>
                    <a:pt x="275299" y="2763"/>
                  </a:cubicBezTo>
                  <a:cubicBezTo>
                    <a:pt x="285847" y="5525"/>
                    <a:pt x="294679" y="11532"/>
                    <a:pt x="301795" y="20783"/>
                  </a:cubicBezTo>
                  <a:cubicBezTo>
                    <a:pt x="308911" y="30033"/>
                    <a:pt x="312469" y="41984"/>
                    <a:pt x="312469" y="56634"/>
                  </a:cubicBezTo>
                  <a:cubicBezTo>
                    <a:pt x="312469" y="67936"/>
                    <a:pt x="310418" y="77437"/>
                    <a:pt x="306316" y="85139"/>
                  </a:cubicBezTo>
                  <a:cubicBezTo>
                    <a:pt x="302214" y="92841"/>
                    <a:pt x="297002" y="98889"/>
                    <a:pt x="290682" y="103285"/>
                  </a:cubicBezTo>
                  <a:cubicBezTo>
                    <a:pt x="284361" y="107680"/>
                    <a:pt x="277936" y="110589"/>
                    <a:pt x="271406" y="112012"/>
                  </a:cubicBezTo>
                  <a:cubicBezTo>
                    <a:pt x="262532" y="113770"/>
                    <a:pt x="249682" y="114649"/>
                    <a:pt x="232855" y="114649"/>
                  </a:cubicBezTo>
                  <a:lnTo>
                    <a:pt x="208619" y="114649"/>
                  </a:lnTo>
                  <a:lnTo>
                    <a:pt x="208619" y="184091"/>
                  </a:lnTo>
                  <a:lnTo>
                    <a:pt x="171450" y="184091"/>
                  </a:lnTo>
                  <a:close/>
                  <a:moveTo>
                    <a:pt x="0" y="0"/>
                  </a:moveTo>
                  <a:lnTo>
                    <a:pt x="59647" y="0"/>
                  </a:lnTo>
                  <a:cubicBezTo>
                    <a:pt x="82250" y="0"/>
                    <a:pt x="96984" y="921"/>
                    <a:pt x="103849" y="2763"/>
                  </a:cubicBezTo>
                  <a:cubicBezTo>
                    <a:pt x="114397" y="5525"/>
                    <a:pt x="123229" y="11532"/>
                    <a:pt x="130345" y="20783"/>
                  </a:cubicBezTo>
                  <a:cubicBezTo>
                    <a:pt x="137461" y="30033"/>
                    <a:pt x="141019" y="41984"/>
                    <a:pt x="141019" y="56634"/>
                  </a:cubicBezTo>
                  <a:cubicBezTo>
                    <a:pt x="141019" y="67936"/>
                    <a:pt x="138968" y="77437"/>
                    <a:pt x="134866" y="85139"/>
                  </a:cubicBezTo>
                  <a:cubicBezTo>
                    <a:pt x="130764" y="92841"/>
                    <a:pt x="125552" y="98889"/>
                    <a:pt x="119232" y="103285"/>
                  </a:cubicBezTo>
                  <a:cubicBezTo>
                    <a:pt x="112911" y="107680"/>
                    <a:pt x="106486" y="110589"/>
                    <a:pt x="99956" y="112012"/>
                  </a:cubicBezTo>
                  <a:cubicBezTo>
                    <a:pt x="91082" y="113770"/>
                    <a:pt x="78232" y="114649"/>
                    <a:pt x="61405" y="114649"/>
                  </a:cubicBezTo>
                  <a:lnTo>
                    <a:pt x="37169" y="114649"/>
                  </a:lnTo>
                  <a:lnTo>
                    <a:pt x="37169" y="184091"/>
                  </a:lnTo>
                  <a:lnTo>
                    <a:pt x="0" y="184091"/>
                  </a:ln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9" name="Google Shape;79;p26"/>
            <p:cNvSpPr/>
            <p:nvPr/>
          </p:nvSpPr>
          <p:spPr>
            <a:xfrm>
              <a:off x="1095829" y="5851239"/>
              <a:ext cx="164495" cy="228600"/>
            </a:xfrm>
            <a:custGeom>
              <a:avLst/>
              <a:gdLst/>
              <a:ahLst/>
              <a:cxnLst/>
              <a:rect l="l" t="t" r="r" b="b"/>
              <a:pathLst>
                <a:path w="164495" h="212876" extrusionOk="0">
                  <a:moveTo>
                    <a:pt x="0" y="208038"/>
                  </a:moveTo>
                  <a:lnTo>
                    <a:pt x="79828" y="0"/>
                  </a:lnTo>
                  <a:lnTo>
                    <a:pt x="164495" y="212876"/>
                  </a:lnTo>
                </a:path>
              </a:pathLst>
            </a:cu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0" name="Google Shape;80;p26"/>
            <p:cNvSpPr/>
            <p:nvPr/>
          </p:nvSpPr>
          <p:spPr>
            <a:xfrm>
              <a:off x="1301554" y="5851239"/>
              <a:ext cx="101600" cy="228600"/>
            </a:xfrm>
            <a:custGeom>
              <a:avLst/>
              <a:gdLst/>
              <a:ahLst/>
              <a:cxnLst/>
              <a:rect l="l" t="t" r="r" b="b"/>
              <a:pathLst>
                <a:path w="101600" h="220133" extrusionOk="0">
                  <a:moveTo>
                    <a:pt x="4838" y="0"/>
                  </a:moveTo>
                  <a:lnTo>
                    <a:pt x="0" y="220133"/>
                  </a:lnTo>
                  <a:lnTo>
                    <a:pt x="101600" y="220133"/>
                  </a:lnTo>
                </a:path>
              </a:pathLst>
            </a:cu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1" name="Google Shape;81;p26"/>
            <p:cNvSpPr/>
            <p:nvPr/>
          </p:nvSpPr>
          <p:spPr>
            <a:xfrm>
              <a:off x="1444384" y="5851239"/>
              <a:ext cx="101600" cy="228600"/>
            </a:xfrm>
            <a:custGeom>
              <a:avLst/>
              <a:gdLst/>
              <a:ahLst/>
              <a:cxnLst/>
              <a:rect l="l" t="t" r="r" b="b"/>
              <a:pathLst>
                <a:path w="101600" h="220133" extrusionOk="0">
                  <a:moveTo>
                    <a:pt x="4838" y="0"/>
                  </a:moveTo>
                  <a:lnTo>
                    <a:pt x="0" y="220133"/>
                  </a:lnTo>
                  <a:lnTo>
                    <a:pt x="101600" y="220133"/>
                  </a:lnTo>
                </a:path>
              </a:pathLst>
            </a:custGeom>
            <a:noFill/>
            <a:ln w="158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82" name="Google Shape;82;p26"/>
            <p:cNvSpPr/>
            <p:nvPr/>
          </p:nvSpPr>
          <p:spPr>
            <a:xfrm>
              <a:off x="2040716" y="6018447"/>
              <a:ext cx="200512" cy="61391"/>
            </a:xfrm>
            <a:custGeom>
              <a:avLst/>
              <a:gdLst/>
              <a:ahLst/>
              <a:cxnLst/>
              <a:rect l="l" t="t" r="r" b="b"/>
              <a:pathLst>
                <a:path w="253314" h="77558" extrusionOk="0">
                  <a:moveTo>
                    <a:pt x="0" y="61903"/>
                  </a:moveTo>
                  <a:lnTo>
                    <a:pt x="14375" y="61903"/>
                  </a:lnTo>
                  <a:lnTo>
                    <a:pt x="14375" y="76279"/>
                  </a:lnTo>
                  <a:lnTo>
                    <a:pt x="0" y="76279"/>
                  </a:lnTo>
                  <a:close/>
                  <a:moveTo>
                    <a:pt x="138233" y="12944"/>
                  </a:moveTo>
                  <a:cubicBezTo>
                    <a:pt x="131992" y="12944"/>
                    <a:pt x="126961" y="15084"/>
                    <a:pt x="123141" y="19364"/>
                  </a:cubicBezTo>
                  <a:cubicBezTo>
                    <a:pt x="119321" y="23644"/>
                    <a:pt x="117411" y="30099"/>
                    <a:pt x="117411" y="38728"/>
                  </a:cubicBezTo>
                  <a:cubicBezTo>
                    <a:pt x="117411" y="47221"/>
                    <a:pt x="119372" y="53658"/>
                    <a:pt x="123294" y="58041"/>
                  </a:cubicBezTo>
                  <a:cubicBezTo>
                    <a:pt x="127217" y="62423"/>
                    <a:pt x="132196" y="64615"/>
                    <a:pt x="138233" y="64615"/>
                  </a:cubicBezTo>
                  <a:cubicBezTo>
                    <a:pt x="144270" y="64615"/>
                    <a:pt x="149224" y="62441"/>
                    <a:pt x="153095" y="58092"/>
                  </a:cubicBezTo>
                  <a:cubicBezTo>
                    <a:pt x="156966" y="53743"/>
                    <a:pt x="158902" y="47221"/>
                    <a:pt x="158902" y="38523"/>
                  </a:cubicBezTo>
                  <a:cubicBezTo>
                    <a:pt x="158902" y="29929"/>
                    <a:pt x="157017" y="23517"/>
                    <a:pt x="153248" y="19287"/>
                  </a:cubicBezTo>
                  <a:cubicBezTo>
                    <a:pt x="149480" y="15058"/>
                    <a:pt x="144475" y="12944"/>
                    <a:pt x="138233" y="12944"/>
                  </a:cubicBezTo>
                  <a:close/>
                  <a:moveTo>
                    <a:pt x="180872" y="1279"/>
                  </a:moveTo>
                  <a:lnTo>
                    <a:pt x="203536" y="1279"/>
                  </a:lnTo>
                  <a:lnTo>
                    <a:pt x="217144" y="52439"/>
                  </a:lnTo>
                  <a:lnTo>
                    <a:pt x="230599" y="1279"/>
                  </a:lnTo>
                  <a:lnTo>
                    <a:pt x="253314" y="1279"/>
                  </a:lnTo>
                  <a:lnTo>
                    <a:pt x="253314" y="76279"/>
                  </a:lnTo>
                  <a:lnTo>
                    <a:pt x="239245" y="76279"/>
                  </a:lnTo>
                  <a:lnTo>
                    <a:pt x="239245" y="17241"/>
                  </a:lnTo>
                  <a:lnTo>
                    <a:pt x="224358" y="76279"/>
                  </a:lnTo>
                  <a:lnTo>
                    <a:pt x="209778" y="76279"/>
                  </a:lnTo>
                  <a:lnTo>
                    <a:pt x="194941" y="17241"/>
                  </a:lnTo>
                  <a:lnTo>
                    <a:pt x="194941" y="76279"/>
                  </a:lnTo>
                  <a:lnTo>
                    <a:pt x="180872" y="76279"/>
                  </a:lnTo>
                  <a:close/>
                  <a:moveTo>
                    <a:pt x="138080" y="0"/>
                  </a:moveTo>
                  <a:cubicBezTo>
                    <a:pt x="149130" y="0"/>
                    <a:pt x="157972" y="3428"/>
                    <a:pt x="164606" y="10283"/>
                  </a:cubicBezTo>
                  <a:cubicBezTo>
                    <a:pt x="171240" y="17139"/>
                    <a:pt x="174556" y="26671"/>
                    <a:pt x="174556" y="38882"/>
                  </a:cubicBezTo>
                  <a:cubicBezTo>
                    <a:pt x="174556" y="50989"/>
                    <a:pt x="171265" y="60462"/>
                    <a:pt x="164683" y="67301"/>
                  </a:cubicBezTo>
                  <a:cubicBezTo>
                    <a:pt x="158100" y="74139"/>
                    <a:pt x="149301" y="77558"/>
                    <a:pt x="138284" y="77558"/>
                  </a:cubicBezTo>
                  <a:cubicBezTo>
                    <a:pt x="127131" y="77558"/>
                    <a:pt x="118264" y="74156"/>
                    <a:pt x="111681" y="67352"/>
                  </a:cubicBezTo>
                  <a:cubicBezTo>
                    <a:pt x="105099" y="60548"/>
                    <a:pt x="101807" y="51177"/>
                    <a:pt x="101807" y="39240"/>
                  </a:cubicBezTo>
                  <a:cubicBezTo>
                    <a:pt x="101807" y="31600"/>
                    <a:pt x="102950" y="25188"/>
                    <a:pt x="105235" y="20004"/>
                  </a:cubicBezTo>
                  <a:cubicBezTo>
                    <a:pt x="106940" y="16184"/>
                    <a:pt x="109268" y="12756"/>
                    <a:pt x="112218" y="9721"/>
                  </a:cubicBezTo>
                  <a:cubicBezTo>
                    <a:pt x="115169" y="6685"/>
                    <a:pt x="118400" y="4434"/>
                    <a:pt x="121913" y="2967"/>
                  </a:cubicBezTo>
                  <a:cubicBezTo>
                    <a:pt x="126586" y="989"/>
                    <a:pt x="131975" y="0"/>
                    <a:pt x="138080" y="0"/>
                  </a:cubicBezTo>
                  <a:close/>
                  <a:moveTo>
                    <a:pt x="61112" y="0"/>
                  </a:moveTo>
                  <a:cubicBezTo>
                    <a:pt x="70287" y="0"/>
                    <a:pt x="77739" y="2712"/>
                    <a:pt x="83469" y="8135"/>
                  </a:cubicBezTo>
                  <a:cubicBezTo>
                    <a:pt x="86880" y="11341"/>
                    <a:pt x="89438" y="15945"/>
                    <a:pt x="91143" y="21948"/>
                  </a:cubicBezTo>
                  <a:lnTo>
                    <a:pt x="76153" y="25529"/>
                  </a:lnTo>
                  <a:cubicBezTo>
                    <a:pt x="75266" y="21641"/>
                    <a:pt x="73416" y="18571"/>
                    <a:pt x="70602" y="16320"/>
                  </a:cubicBezTo>
                  <a:cubicBezTo>
                    <a:pt x="67788" y="14069"/>
                    <a:pt x="64369" y="12944"/>
                    <a:pt x="60345" y="12944"/>
                  </a:cubicBezTo>
                  <a:cubicBezTo>
                    <a:pt x="54785" y="12944"/>
                    <a:pt x="50275" y="14939"/>
                    <a:pt x="46813" y="18929"/>
                  </a:cubicBezTo>
                  <a:cubicBezTo>
                    <a:pt x="43351" y="22920"/>
                    <a:pt x="41620" y="29383"/>
                    <a:pt x="41620" y="38319"/>
                  </a:cubicBezTo>
                  <a:cubicBezTo>
                    <a:pt x="41620" y="47800"/>
                    <a:pt x="43326" y="54553"/>
                    <a:pt x="46736" y="58578"/>
                  </a:cubicBezTo>
                  <a:cubicBezTo>
                    <a:pt x="50147" y="62603"/>
                    <a:pt x="54581" y="64615"/>
                    <a:pt x="60038" y="64615"/>
                  </a:cubicBezTo>
                  <a:cubicBezTo>
                    <a:pt x="64062" y="64615"/>
                    <a:pt x="67524" y="63336"/>
                    <a:pt x="70423" y="60778"/>
                  </a:cubicBezTo>
                  <a:cubicBezTo>
                    <a:pt x="73322" y="58220"/>
                    <a:pt x="75403" y="54195"/>
                    <a:pt x="76665" y="48704"/>
                  </a:cubicBezTo>
                  <a:lnTo>
                    <a:pt x="91348" y="53360"/>
                  </a:lnTo>
                  <a:cubicBezTo>
                    <a:pt x="89097" y="61545"/>
                    <a:pt x="85353" y="67625"/>
                    <a:pt x="80118" y="71598"/>
                  </a:cubicBezTo>
                  <a:cubicBezTo>
                    <a:pt x="74883" y="75572"/>
                    <a:pt x="68240" y="77558"/>
                    <a:pt x="60191" y="77558"/>
                  </a:cubicBezTo>
                  <a:cubicBezTo>
                    <a:pt x="50232" y="77558"/>
                    <a:pt x="42047" y="74156"/>
                    <a:pt x="35635" y="67352"/>
                  </a:cubicBezTo>
                  <a:cubicBezTo>
                    <a:pt x="29223" y="60548"/>
                    <a:pt x="26017" y="51245"/>
                    <a:pt x="26017" y="39444"/>
                  </a:cubicBezTo>
                  <a:cubicBezTo>
                    <a:pt x="26017" y="26961"/>
                    <a:pt x="29240" y="17267"/>
                    <a:pt x="35686" y="10360"/>
                  </a:cubicBezTo>
                  <a:cubicBezTo>
                    <a:pt x="42132" y="3453"/>
                    <a:pt x="50607" y="0"/>
                    <a:pt x="61112"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sp>
        <p:nvSpPr>
          <p:cNvPr id="83" name="Google Shape;83;p26"/>
          <p:cNvSpPr txBox="1"/>
          <p:nvPr/>
        </p:nvSpPr>
        <p:spPr>
          <a:xfrm>
            <a:off x="4760150" y="1348338"/>
            <a:ext cx="7075200" cy="25854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5400"/>
              <a:buFont typeface="Arial"/>
              <a:buNone/>
            </a:pPr>
            <a:r>
              <a:rPr lang="en-US" sz="5400" b="1" i="0" u="none" strike="noStrike" cap="none">
                <a:solidFill>
                  <a:schemeClr val="lt1"/>
                </a:solidFill>
                <a:latin typeface="Proxima Nova"/>
                <a:ea typeface="Proxima Nova"/>
                <a:cs typeface="Proxima Nova"/>
                <a:sym typeface="Proxima Nova"/>
              </a:rPr>
              <a:t>Location </a:t>
            </a:r>
            <a:endParaRPr sz="5400" b="1" i="0" u="none" strike="noStrike" cap="none">
              <a:solidFill>
                <a:schemeClr val="lt1"/>
              </a:solidFill>
              <a:latin typeface="Proxima Nova"/>
              <a:ea typeface="Proxima Nova"/>
              <a:cs typeface="Proxima Nova"/>
              <a:sym typeface="Proxima Nova"/>
            </a:endParaRPr>
          </a:p>
          <a:p>
            <a:pPr marL="0" marR="0" lvl="0" indent="0" algn="r" rtl="0">
              <a:lnSpc>
                <a:spcPct val="90000"/>
              </a:lnSpc>
              <a:spcBef>
                <a:spcPts val="0"/>
              </a:spcBef>
              <a:spcAft>
                <a:spcPts val="0"/>
              </a:spcAft>
              <a:buClr>
                <a:srgbClr val="000000"/>
              </a:buClr>
              <a:buSzPts val="5400"/>
              <a:buFont typeface="Arial"/>
              <a:buNone/>
            </a:pPr>
            <a:r>
              <a:rPr lang="en-US" sz="5400" b="1" i="0" u="none" strike="noStrike" cap="none">
                <a:solidFill>
                  <a:schemeClr val="lt1"/>
                </a:solidFill>
                <a:latin typeface="Proxima Nova"/>
                <a:ea typeface="Proxima Nova"/>
                <a:cs typeface="Proxima Nova"/>
                <a:sym typeface="Proxima Nova"/>
              </a:rPr>
              <a:t>Optimization </a:t>
            </a:r>
            <a:endParaRPr sz="1400" b="1" i="0" u="none" strike="noStrike" cap="none">
              <a:solidFill>
                <a:srgbClr val="000000"/>
              </a:solidFill>
              <a:latin typeface="Proxima Nova"/>
              <a:ea typeface="Proxima Nova"/>
              <a:cs typeface="Proxima Nova"/>
              <a:sym typeface="Proxima Nova"/>
            </a:endParaRPr>
          </a:p>
          <a:p>
            <a:pPr marL="0" marR="0" lvl="0" indent="0" algn="r" rtl="0">
              <a:lnSpc>
                <a:spcPct val="90000"/>
              </a:lnSpc>
              <a:spcBef>
                <a:spcPts val="0"/>
              </a:spcBef>
              <a:spcAft>
                <a:spcPts val="0"/>
              </a:spcAft>
              <a:buClr>
                <a:srgbClr val="000000"/>
              </a:buClr>
              <a:buSzPts val="5400"/>
              <a:buFont typeface="Arial"/>
              <a:buNone/>
            </a:pPr>
            <a:r>
              <a:rPr lang="en-US" sz="5400" b="1" i="0" u="none" strike="noStrike" cap="none">
                <a:solidFill>
                  <a:schemeClr val="lt1"/>
                </a:solidFill>
                <a:latin typeface="Proxima Nova"/>
                <a:ea typeface="Proxima Nova"/>
                <a:cs typeface="Proxima Nova"/>
                <a:sym typeface="Proxima Nova"/>
              </a:rPr>
              <a:t>for Walmart</a:t>
            </a:r>
            <a:endParaRPr sz="5400" b="1" i="0" u="none" strike="noStrike" cap="none">
              <a:solidFill>
                <a:schemeClr val="lt1"/>
              </a:solidFill>
              <a:latin typeface="Proxima Nova"/>
              <a:ea typeface="Proxima Nova"/>
              <a:cs typeface="Proxima Nova"/>
              <a:sym typeface="Proxima Nova"/>
            </a:endParaRPr>
          </a:p>
        </p:txBody>
      </p:sp>
      <p:sp>
        <p:nvSpPr>
          <p:cNvPr id="84" name="Google Shape;84;p26"/>
          <p:cNvSpPr txBox="1"/>
          <p:nvPr/>
        </p:nvSpPr>
        <p:spPr>
          <a:xfrm>
            <a:off x="8364830" y="3959675"/>
            <a:ext cx="3470400" cy="15696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Justin Feng</a:t>
            </a:r>
            <a:endParaRPr sz="1400" b="0" i="0" u="none" strike="noStrike" cap="none">
              <a:solidFill>
                <a:srgbClr val="00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Jie Ji</a:t>
            </a:r>
            <a:endParaRPr sz="1400" b="0" i="0" u="none" strike="noStrike" cap="none">
              <a:solidFill>
                <a:srgbClr val="00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Shih-Hung (Angela) Ma</a:t>
            </a:r>
            <a:endParaRPr sz="1400" b="0" i="0" u="none" strike="noStrike" cap="none">
              <a:solidFill>
                <a:srgbClr val="00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Kai-Ping (Rory) Wang</a:t>
            </a:r>
            <a:endParaRPr sz="1400" b="0" i="0" u="none" strike="noStrike" cap="none">
              <a:solidFill>
                <a:srgbClr val="00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Vivian Yang</a:t>
            </a:r>
            <a:endParaRPr sz="1400" b="0" i="0" u="none" strike="noStrike" cap="none">
              <a:solidFill>
                <a:srgbClr val="000000"/>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roxima Nova"/>
                <a:ea typeface="Proxima Nova"/>
                <a:cs typeface="Proxima Nova"/>
                <a:sym typeface="Proxima Nova"/>
              </a:rPr>
              <a:t>Fengjiao (Jenny) Zhang</a:t>
            </a:r>
            <a:endParaRPr sz="1600" b="0"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body" idx="1"/>
          </p:nvPr>
        </p:nvSpPr>
        <p:spPr>
          <a:xfrm>
            <a:off x="323529" y="491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Input Data</a:t>
            </a:r>
            <a:endParaRPr b="1">
              <a:latin typeface="Proxima Nova"/>
              <a:ea typeface="Proxima Nova"/>
              <a:cs typeface="Proxima Nova"/>
              <a:sym typeface="Proxima Nova"/>
            </a:endParaRPr>
          </a:p>
        </p:txBody>
      </p:sp>
      <p:sp>
        <p:nvSpPr>
          <p:cNvPr id="239" name="Google Shape;239;p36"/>
          <p:cNvSpPr txBox="1"/>
          <p:nvPr/>
        </p:nvSpPr>
        <p:spPr>
          <a:xfrm>
            <a:off x="6741535" y="2762288"/>
            <a:ext cx="2654100" cy="307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chemeClr val="dk1"/>
                </a:solidFill>
                <a:latin typeface="Proxima Nova"/>
                <a:ea typeface="Proxima Nova"/>
                <a:cs typeface="Proxima Nova"/>
                <a:sym typeface="Proxima Nova"/>
              </a:rPr>
              <a:t>Internal Data</a:t>
            </a:r>
            <a:endParaRPr sz="1800" b="1" i="0" u="none" strike="noStrike" cap="none">
              <a:solidFill>
                <a:schemeClr val="dk1"/>
              </a:solidFill>
              <a:latin typeface="Proxima Nova"/>
              <a:ea typeface="Proxima Nova"/>
              <a:cs typeface="Proxima Nova"/>
              <a:sym typeface="Proxima Nova"/>
            </a:endParaRPr>
          </a:p>
        </p:txBody>
      </p:sp>
      <p:sp>
        <p:nvSpPr>
          <p:cNvPr id="240" name="Google Shape;240;p36"/>
          <p:cNvSpPr txBox="1"/>
          <p:nvPr/>
        </p:nvSpPr>
        <p:spPr>
          <a:xfrm>
            <a:off x="8551400" y="3577050"/>
            <a:ext cx="2753700" cy="237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b="1">
                <a:solidFill>
                  <a:srgbClr val="434343"/>
                </a:solidFill>
                <a:latin typeface="Proxima Nova"/>
                <a:ea typeface="Proxima Nova"/>
                <a:cs typeface="Proxima Nova"/>
                <a:sym typeface="Proxima Nova"/>
              </a:rPr>
              <a:t>Sales Data</a:t>
            </a:r>
            <a:endParaRPr b="1" i="0" u="none" strike="noStrike" cap="none">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rgbClr val="434343"/>
                </a:solidFill>
                <a:latin typeface="Proxima Nova"/>
                <a:ea typeface="Proxima Nova"/>
                <a:cs typeface="Proxima Nova"/>
                <a:sym typeface="Proxima Nova"/>
              </a:rPr>
              <a:t>Walmart sales data</a:t>
            </a:r>
            <a:r>
              <a:rPr lang="en-US">
                <a:solidFill>
                  <a:srgbClr val="434343"/>
                </a:solidFill>
                <a:latin typeface="Proxima Nova"/>
                <a:ea typeface="Proxima Nova"/>
                <a:cs typeface="Proxima Nova"/>
                <a:sym typeface="Proxima Nova"/>
              </a:rPr>
              <a:t> from </a:t>
            </a:r>
            <a:r>
              <a:rPr lang="en-US" b="0" i="0" u="none" strike="noStrike" cap="none">
                <a:solidFill>
                  <a:srgbClr val="434343"/>
                </a:solidFill>
                <a:latin typeface="Proxima Nova"/>
                <a:ea typeface="Proxima Nova"/>
                <a:cs typeface="Proxima Nova"/>
                <a:sym typeface="Proxima Nova"/>
              </a:rPr>
              <a:t>all stores</a:t>
            </a:r>
            <a:r>
              <a:rPr lang="en-US">
                <a:solidFill>
                  <a:srgbClr val="434343"/>
                </a:solidFill>
                <a:latin typeface="Proxima Nova"/>
                <a:ea typeface="Proxima Nova"/>
                <a:cs typeface="Proxima Nova"/>
                <a:sym typeface="Proxima Nova"/>
              </a:rPr>
              <a:t> </a:t>
            </a:r>
            <a:r>
              <a:rPr lang="en-US" b="0" i="0" u="none" strike="noStrike" cap="none">
                <a:solidFill>
                  <a:srgbClr val="434343"/>
                </a:solidFill>
                <a:latin typeface="Proxima Nova"/>
                <a:ea typeface="Proxima Nova"/>
                <a:cs typeface="Proxima Nova"/>
                <a:sym typeface="Proxima Nova"/>
              </a:rPr>
              <a:t>at shopping cart level</a:t>
            </a:r>
            <a:endParaRPr b="0" i="0" u="none" strike="noStrike" cap="none">
              <a:solidFill>
                <a:srgbClr val="434343"/>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US" b="1" i="0" u="none" strike="noStrike" cap="none">
                <a:solidFill>
                  <a:srgbClr val="434343"/>
                </a:solidFill>
                <a:latin typeface="Proxima Nova"/>
                <a:ea typeface="Proxima Nova"/>
                <a:cs typeface="Proxima Nova"/>
                <a:sym typeface="Proxima Nova"/>
              </a:rPr>
              <a:t>Store </a:t>
            </a:r>
            <a:r>
              <a:rPr lang="en-US" b="1">
                <a:solidFill>
                  <a:srgbClr val="434343"/>
                </a:solidFill>
                <a:latin typeface="Proxima Nova"/>
                <a:ea typeface="Proxima Nova"/>
                <a:cs typeface="Proxima Nova"/>
                <a:sym typeface="Proxima Nova"/>
              </a:rPr>
              <a:t>D</a:t>
            </a:r>
            <a:r>
              <a:rPr lang="en-US" b="1" i="0" u="none" strike="noStrike" cap="none">
                <a:solidFill>
                  <a:srgbClr val="434343"/>
                </a:solidFill>
                <a:latin typeface="Proxima Nova"/>
                <a:ea typeface="Proxima Nova"/>
                <a:cs typeface="Proxima Nova"/>
                <a:sym typeface="Proxima Nova"/>
              </a:rPr>
              <a:t>ata</a:t>
            </a:r>
            <a:endParaRPr b="1" i="0" u="none" strike="noStrike" cap="none">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200"/>
              <a:buFont typeface="Arial"/>
              <a:buNone/>
            </a:pPr>
            <a:r>
              <a:rPr lang="en-US" b="0" i="0" u="none" strike="noStrike" cap="none">
                <a:solidFill>
                  <a:srgbClr val="434343"/>
                </a:solidFill>
                <a:latin typeface="Proxima Nova"/>
                <a:ea typeface="Proxima Nova"/>
                <a:cs typeface="Proxima Nova"/>
                <a:sym typeface="Proxima Nova"/>
              </a:rPr>
              <a:t>All Walmart store data</a:t>
            </a:r>
            <a:r>
              <a:rPr lang="en-US">
                <a:solidFill>
                  <a:srgbClr val="434343"/>
                </a:solidFill>
                <a:latin typeface="Proxima Nova"/>
                <a:ea typeface="Proxima Nova"/>
                <a:cs typeface="Proxima Nova"/>
                <a:sym typeface="Proxima Nova"/>
              </a:rPr>
              <a:t> such as </a:t>
            </a:r>
            <a:r>
              <a:rPr lang="en-US" b="0" i="0" u="none" strike="noStrike" cap="none">
                <a:solidFill>
                  <a:srgbClr val="434343"/>
                </a:solidFill>
                <a:latin typeface="Proxima Nova"/>
                <a:ea typeface="Proxima Nova"/>
                <a:cs typeface="Proxima Nova"/>
                <a:sym typeface="Proxima Nova"/>
              </a:rPr>
              <a:t>size</a:t>
            </a:r>
            <a:r>
              <a:rPr lang="en-US">
                <a:solidFill>
                  <a:srgbClr val="434343"/>
                </a:solidFill>
                <a:latin typeface="Proxima Nova"/>
                <a:ea typeface="Proxima Nova"/>
                <a:cs typeface="Proxima Nova"/>
                <a:sym typeface="Proxima Nova"/>
              </a:rPr>
              <a:t>, </a:t>
            </a:r>
            <a:r>
              <a:rPr lang="en-US" b="0" i="0" u="none" strike="noStrike" cap="none">
                <a:solidFill>
                  <a:srgbClr val="434343"/>
                </a:solidFill>
                <a:latin typeface="Proxima Nova"/>
                <a:ea typeface="Proxima Nova"/>
                <a:cs typeface="Proxima Nova"/>
                <a:sym typeface="Proxima Nova"/>
              </a:rPr>
              <a:t>number of employees</a:t>
            </a:r>
            <a:r>
              <a:rPr lang="en-US">
                <a:solidFill>
                  <a:srgbClr val="434343"/>
                </a:solidFill>
                <a:latin typeface="Proxima Nova"/>
                <a:ea typeface="Proxima Nova"/>
                <a:cs typeface="Proxima Nova"/>
                <a:sym typeface="Proxima Nova"/>
              </a:rPr>
              <a:t>, etc</a:t>
            </a:r>
            <a:endParaRPr b="0" i="0" u="none" strike="noStrike" cap="none">
              <a:solidFill>
                <a:srgbClr val="434343"/>
              </a:solidFill>
              <a:latin typeface="Proxima Nova"/>
              <a:ea typeface="Proxima Nova"/>
              <a:cs typeface="Proxima Nova"/>
              <a:sym typeface="Proxima Nova"/>
            </a:endParaRPr>
          </a:p>
        </p:txBody>
      </p:sp>
      <p:sp>
        <p:nvSpPr>
          <p:cNvPr id="241" name="Google Shape;241;p36"/>
          <p:cNvSpPr txBox="1"/>
          <p:nvPr/>
        </p:nvSpPr>
        <p:spPr>
          <a:xfrm>
            <a:off x="2802690" y="2762305"/>
            <a:ext cx="2654100" cy="307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800" b="1" i="0" u="none" strike="noStrike" cap="none">
                <a:solidFill>
                  <a:schemeClr val="dk1"/>
                </a:solidFill>
                <a:latin typeface="Proxima Nova"/>
                <a:ea typeface="Proxima Nova"/>
                <a:cs typeface="Proxima Nova"/>
                <a:sym typeface="Proxima Nova"/>
              </a:rPr>
              <a:t>External Data</a:t>
            </a:r>
            <a:endParaRPr sz="1800" b="1" i="0" u="none" strike="noStrike" cap="none">
              <a:solidFill>
                <a:schemeClr val="dk1"/>
              </a:solidFill>
              <a:latin typeface="Proxima Nova"/>
              <a:ea typeface="Proxima Nova"/>
              <a:cs typeface="Proxima Nova"/>
              <a:sym typeface="Proxima Nova"/>
            </a:endParaRPr>
          </a:p>
        </p:txBody>
      </p:sp>
      <p:sp>
        <p:nvSpPr>
          <p:cNvPr id="242" name="Google Shape;242;p36"/>
          <p:cNvSpPr txBox="1"/>
          <p:nvPr/>
        </p:nvSpPr>
        <p:spPr>
          <a:xfrm>
            <a:off x="534275" y="3577050"/>
            <a:ext cx="3160200" cy="1583400"/>
          </a:xfrm>
          <a:prstGeom prst="rect">
            <a:avLst/>
          </a:prstGeom>
          <a:noFill/>
          <a:ln>
            <a:noFill/>
          </a:ln>
        </p:spPr>
        <p:txBody>
          <a:bodyPr spcFirstLastPara="1" wrap="square" lIns="91425" tIns="45700" rIns="91425" bIns="45700" anchor="t" anchorCtr="0">
            <a:noAutofit/>
          </a:bodyPr>
          <a:lstStyle/>
          <a:p>
            <a:pPr marL="457200" marR="0" lvl="0" indent="0" algn="r" rtl="0">
              <a:lnSpc>
                <a:spcPct val="100000"/>
              </a:lnSpc>
              <a:spcBef>
                <a:spcPts val="0"/>
              </a:spcBef>
              <a:spcAft>
                <a:spcPts val="0"/>
              </a:spcAft>
              <a:buClr>
                <a:srgbClr val="000000"/>
              </a:buClr>
              <a:buSzPts val="1200"/>
              <a:buFont typeface="Arial"/>
              <a:buNone/>
            </a:pPr>
            <a:r>
              <a:rPr lang="en-US" b="1">
                <a:solidFill>
                  <a:srgbClr val="434343"/>
                </a:solidFill>
                <a:latin typeface="Proxima Nova"/>
                <a:ea typeface="Proxima Nova"/>
                <a:cs typeface="Proxima Nova"/>
                <a:sym typeface="Proxima Nova"/>
              </a:rPr>
              <a:t>Competitor Data</a:t>
            </a:r>
            <a:endParaRPr b="1" i="0" u="none" strike="noStrike" cap="none">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r>
              <a:rPr lang="en-US" b="0" i="0" u="none" strike="noStrike" cap="none">
                <a:solidFill>
                  <a:srgbClr val="434343"/>
                </a:solidFill>
                <a:latin typeface="Proxima Nova"/>
                <a:ea typeface="Proxima Nova"/>
                <a:cs typeface="Proxima Nova"/>
                <a:sym typeface="Proxima Nova"/>
              </a:rPr>
              <a:t>All different categories’ competitor revenues,</a:t>
            </a:r>
            <a:r>
              <a:rPr lang="en-US">
                <a:solidFill>
                  <a:srgbClr val="434343"/>
                </a:solidFill>
                <a:latin typeface="Proxima Nova"/>
                <a:ea typeface="Proxima Nova"/>
                <a:cs typeface="Proxima Nova"/>
                <a:sym typeface="Proxima Nova"/>
              </a:rPr>
              <a:t> </a:t>
            </a:r>
            <a:r>
              <a:rPr lang="en-US" b="0" i="0" u="none" strike="noStrike" cap="none">
                <a:solidFill>
                  <a:srgbClr val="434343"/>
                </a:solidFill>
                <a:latin typeface="Proxima Nova"/>
                <a:ea typeface="Proxima Nova"/>
                <a:cs typeface="Proxima Nova"/>
                <a:sym typeface="Proxima Nova"/>
              </a:rPr>
              <a:t>location</a:t>
            </a:r>
            <a:endParaRPr b="0" i="0" u="none" strike="noStrike" cap="none">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endParaRPr>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r>
              <a:rPr lang="en-US" b="1" i="0" u="none" strike="noStrike" cap="none">
                <a:solidFill>
                  <a:srgbClr val="434343"/>
                </a:solidFill>
                <a:latin typeface="Proxima Nova"/>
                <a:ea typeface="Proxima Nova"/>
                <a:cs typeface="Proxima Nova"/>
                <a:sym typeface="Proxima Nova"/>
              </a:rPr>
              <a:t>Demographi</a:t>
            </a:r>
            <a:r>
              <a:rPr lang="en-US" b="1">
                <a:solidFill>
                  <a:srgbClr val="434343"/>
                </a:solidFill>
                <a:latin typeface="Proxima Nova"/>
                <a:ea typeface="Proxima Nova"/>
                <a:cs typeface="Proxima Nova"/>
                <a:sym typeface="Proxima Nova"/>
              </a:rPr>
              <a:t>cs Data</a:t>
            </a:r>
            <a:endParaRPr b="1" i="0" u="none" strike="noStrike" cap="none">
              <a:solidFill>
                <a:srgbClr val="434343"/>
              </a:solidFill>
              <a:latin typeface="Proxima Nova"/>
              <a:ea typeface="Proxima Nova"/>
              <a:cs typeface="Proxima Nova"/>
              <a:sym typeface="Proxima Nova"/>
            </a:endParaRPr>
          </a:p>
          <a:p>
            <a:pPr marL="457200" marR="0" lvl="0" indent="0" algn="r" rtl="0">
              <a:lnSpc>
                <a:spcPct val="100000"/>
              </a:lnSpc>
              <a:spcBef>
                <a:spcPts val="0"/>
              </a:spcBef>
              <a:spcAft>
                <a:spcPts val="0"/>
              </a:spcAft>
              <a:buClr>
                <a:srgbClr val="000000"/>
              </a:buClr>
              <a:buSzPts val="1200"/>
              <a:buFont typeface="Arial"/>
              <a:buNone/>
            </a:pPr>
            <a:r>
              <a:rPr lang="en-US" b="0" i="0" u="none" strike="noStrike" cap="none">
                <a:solidFill>
                  <a:srgbClr val="434343"/>
                </a:solidFill>
                <a:latin typeface="Proxima Nova"/>
                <a:ea typeface="Proxima Nova"/>
                <a:cs typeface="Proxima Nova"/>
                <a:sym typeface="Proxima Nova"/>
              </a:rPr>
              <a:t>Census data of the zip codes</a:t>
            </a:r>
            <a:endParaRPr b="0" i="0" u="none" strike="noStrike" cap="none">
              <a:solidFill>
                <a:srgbClr val="434343"/>
              </a:solidFill>
              <a:latin typeface="Proxima Nova"/>
              <a:ea typeface="Proxima Nova"/>
              <a:cs typeface="Proxima Nova"/>
              <a:sym typeface="Proxima Nova"/>
            </a:endParaRPr>
          </a:p>
        </p:txBody>
      </p:sp>
      <p:grpSp>
        <p:nvGrpSpPr>
          <p:cNvPr id="243" name="Google Shape;243;p36"/>
          <p:cNvGrpSpPr/>
          <p:nvPr/>
        </p:nvGrpSpPr>
        <p:grpSpPr>
          <a:xfrm>
            <a:off x="5393463" y="3355437"/>
            <a:ext cx="1459013" cy="2599107"/>
            <a:chOff x="5537539" y="2335977"/>
            <a:chExt cx="1157120" cy="2061311"/>
          </a:xfrm>
        </p:grpSpPr>
        <p:sp>
          <p:nvSpPr>
            <p:cNvPr id="244" name="Google Shape;244;p36"/>
            <p:cNvSpPr/>
            <p:nvPr/>
          </p:nvSpPr>
          <p:spPr>
            <a:xfrm>
              <a:off x="5537852" y="2496480"/>
              <a:ext cx="1156465" cy="606268"/>
            </a:xfrm>
            <a:custGeom>
              <a:avLst/>
              <a:gdLst/>
              <a:ahLst/>
              <a:cxnLst/>
              <a:rect l="l" t="t" r="r" b="b"/>
              <a:pathLst>
                <a:path w="1156465" h="606268" extrusionOk="0">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Google Shape;245;p36"/>
            <p:cNvSpPr/>
            <p:nvPr/>
          </p:nvSpPr>
          <p:spPr>
            <a:xfrm>
              <a:off x="5538194" y="3144451"/>
              <a:ext cx="1156465" cy="606268"/>
            </a:xfrm>
            <a:custGeom>
              <a:avLst/>
              <a:gdLst/>
              <a:ahLst/>
              <a:cxnLst/>
              <a:rect l="l" t="t" r="r" b="b"/>
              <a:pathLst>
                <a:path w="1156465" h="606268" extrusionOk="0">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Google Shape;246;p36"/>
            <p:cNvSpPr/>
            <p:nvPr/>
          </p:nvSpPr>
          <p:spPr>
            <a:xfrm>
              <a:off x="5538187" y="3791020"/>
              <a:ext cx="1156465" cy="606268"/>
            </a:xfrm>
            <a:custGeom>
              <a:avLst/>
              <a:gdLst/>
              <a:ahLst/>
              <a:cxnLst/>
              <a:rect l="l" t="t" r="r" b="b"/>
              <a:pathLst>
                <a:path w="1156465" h="606268" extrusionOk="0">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7" name="Google Shape;247;p36"/>
            <p:cNvSpPr/>
            <p:nvPr/>
          </p:nvSpPr>
          <p:spPr>
            <a:xfrm>
              <a:off x="5537539" y="2335977"/>
              <a:ext cx="1156465" cy="245310"/>
            </a:xfrm>
            <a:custGeom>
              <a:avLst/>
              <a:gdLst/>
              <a:ahLst/>
              <a:cxnLst/>
              <a:rect l="l" t="t" r="r" b="b"/>
              <a:pathLst>
                <a:path w="1156465" h="245310" extrusionOk="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8" name="Google Shape;248;p36"/>
            <p:cNvSpPr/>
            <p:nvPr/>
          </p:nvSpPr>
          <p:spPr>
            <a:xfrm>
              <a:off x="5537671" y="3699734"/>
              <a:ext cx="1156465" cy="175221"/>
            </a:xfrm>
            <a:custGeom>
              <a:avLst/>
              <a:gdLst/>
              <a:ahLst/>
              <a:cxnLst/>
              <a:rect l="l" t="t" r="r" b="b"/>
              <a:pathLst>
                <a:path w="1156465" h="175221" extrusionOk="0">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36"/>
            <p:cNvSpPr/>
            <p:nvPr/>
          </p:nvSpPr>
          <p:spPr>
            <a:xfrm>
              <a:off x="5537669" y="3055216"/>
              <a:ext cx="1156465" cy="175221"/>
            </a:xfrm>
            <a:custGeom>
              <a:avLst/>
              <a:gdLst/>
              <a:ahLst/>
              <a:cxnLst/>
              <a:rect l="l" t="t" r="r" b="b"/>
              <a:pathLst>
                <a:path w="1156465" h="175221" extrusionOk="0">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0" name="Google Shape;250;p36"/>
          <p:cNvGrpSpPr/>
          <p:nvPr/>
        </p:nvGrpSpPr>
        <p:grpSpPr>
          <a:xfrm>
            <a:off x="3885378" y="1962146"/>
            <a:ext cx="488745" cy="724231"/>
            <a:chOff x="4256258" y="2989729"/>
            <a:chExt cx="578602" cy="857383"/>
          </a:xfrm>
        </p:grpSpPr>
        <p:sp>
          <p:nvSpPr>
            <p:cNvPr id="251" name="Google Shape;251;p36"/>
            <p:cNvSpPr/>
            <p:nvPr/>
          </p:nvSpPr>
          <p:spPr>
            <a:xfrm>
              <a:off x="4256541" y="3060716"/>
              <a:ext cx="578232" cy="241806"/>
            </a:xfrm>
            <a:custGeom>
              <a:avLst/>
              <a:gdLst/>
              <a:ahLst/>
              <a:cxnLst/>
              <a:rect l="l" t="t" r="r" b="b"/>
              <a:pathLst>
                <a:path w="578232" h="241806" extrusionOk="0">
                  <a:moveTo>
                    <a:pt x="1489" y="0"/>
                  </a:moveTo>
                  <a:cubicBezTo>
                    <a:pt x="48449" y="21728"/>
                    <a:pt x="98212" y="29087"/>
                    <a:pt x="147625" y="31890"/>
                  </a:cubicBezTo>
                  <a:cubicBezTo>
                    <a:pt x="221568" y="36096"/>
                    <a:pt x="295862" y="37498"/>
                    <a:pt x="370156" y="36446"/>
                  </a:cubicBezTo>
                  <a:cubicBezTo>
                    <a:pt x="426227" y="35745"/>
                    <a:pt x="482298" y="29087"/>
                    <a:pt x="536968" y="14719"/>
                  </a:cubicBezTo>
                  <a:cubicBezTo>
                    <a:pt x="550285" y="11214"/>
                    <a:pt x="563601" y="5958"/>
                    <a:pt x="577619" y="1051"/>
                  </a:cubicBezTo>
                  <a:cubicBezTo>
                    <a:pt x="577970" y="3855"/>
                    <a:pt x="578320" y="7359"/>
                    <a:pt x="578320" y="10864"/>
                  </a:cubicBezTo>
                  <a:cubicBezTo>
                    <a:pt x="578320" y="69388"/>
                    <a:pt x="577970" y="127912"/>
                    <a:pt x="578671" y="186436"/>
                  </a:cubicBezTo>
                  <a:cubicBezTo>
                    <a:pt x="578671" y="197300"/>
                    <a:pt x="574816" y="203958"/>
                    <a:pt x="565354" y="206762"/>
                  </a:cubicBezTo>
                  <a:cubicBezTo>
                    <a:pt x="536617" y="214822"/>
                    <a:pt x="508231" y="224284"/>
                    <a:pt x="479145" y="229190"/>
                  </a:cubicBezTo>
                  <a:cubicBezTo>
                    <a:pt x="402047" y="242157"/>
                    <a:pt x="323898" y="244259"/>
                    <a:pt x="245749" y="241806"/>
                  </a:cubicBezTo>
                  <a:cubicBezTo>
                    <a:pt x="179164" y="239704"/>
                    <a:pt x="112931" y="235849"/>
                    <a:pt x="48098" y="219027"/>
                  </a:cubicBezTo>
                  <a:cubicBezTo>
                    <a:pt x="34782" y="215523"/>
                    <a:pt x="21465" y="209916"/>
                    <a:pt x="8849" y="203958"/>
                  </a:cubicBezTo>
                  <a:cubicBezTo>
                    <a:pt x="4643" y="201856"/>
                    <a:pt x="438" y="194847"/>
                    <a:pt x="438" y="190291"/>
                  </a:cubicBezTo>
                  <a:cubicBezTo>
                    <a:pt x="-263" y="127912"/>
                    <a:pt x="88" y="65533"/>
                    <a:pt x="88" y="3504"/>
                  </a:cubicBezTo>
                  <a:cubicBezTo>
                    <a:pt x="438" y="2103"/>
                    <a:pt x="1139" y="1402"/>
                    <a:pt x="1489"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36"/>
            <p:cNvSpPr/>
            <p:nvPr/>
          </p:nvSpPr>
          <p:spPr>
            <a:xfrm>
              <a:off x="4256258" y="3605306"/>
              <a:ext cx="578232" cy="241806"/>
            </a:xfrm>
            <a:custGeom>
              <a:avLst/>
              <a:gdLst/>
              <a:ahLst/>
              <a:cxnLst/>
              <a:rect l="l" t="t" r="r" b="b"/>
              <a:pathLst>
                <a:path w="578232" h="241806" extrusionOk="0">
                  <a:moveTo>
                    <a:pt x="721" y="0"/>
                  </a:moveTo>
                  <a:cubicBezTo>
                    <a:pt x="50484" y="22779"/>
                    <a:pt x="102350" y="30138"/>
                    <a:pt x="153865" y="32942"/>
                  </a:cubicBezTo>
                  <a:cubicBezTo>
                    <a:pt x="220449" y="36797"/>
                    <a:pt x="287735" y="38549"/>
                    <a:pt x="354319" y="37498"/>
                  </a:cubicBezTo>
                  <a:cubicBezTo>
                    <a:pt x="418100" y="36446"/>
                    <a:pt x="481881" y="30839"/>
                    <a:pt x="543909" y="12966"/>
                  </a:cubicBezTo>
                  <a:cubicBezTo>
                    <a:pt x="555123" y="9813"/>
                    <a:pt x="566338" y="4906"/>
                    <a:pt x="578603" y="701"/>
                  </a:cubicBezTo>
                  <a:cubicBezTo>
                    <a:pt x="578603" y="10864"/>
                    <a:pt x="578603" y="20326"/>
                    <a:pt x="578603" y="30138"/>
                  </a:cubicBezTo>
                  <a:cubicBezTo>
                    <a:pt x="578603" y="81654"/>
                    <a:pt x="578253" y="133519"/>
                    <a:pt x="578954" y="185035"/>
                  </a:cubicBezTo>
                  <a:cubicBezTo>
                    <a:pt x="579304" y="197650"/>
                    <a:pt x="574748" y="205010"/>
                    <a:pt x="563884" y="208164"/>
                  </a:cubicBezTo>
                  <a:cubicBezTo>
                    <a:pt x="534447" y="216224"/>
                    <a:pt x="505010" y="226387"/>
                    <a:pt x="474872" y="229891"/>
                  </a:cubicBezTo>
                  <a:cubicBezTo>
                    <a:pt x="422656" y="236199"/>
                    <a:pt x="369739" y="239003"/>
                    <a:pt x="316822" y="241456"/>
                  </a:cubicBezTo>
                  <a:cubicBezTo>
                    <a:pt x="235168" y="244960"/>
                    <a:pt x="154216" y="240054"/>
                    <a:pt x="73613" y="224985"/>
                  </a:cubicBezTo>
                  <a:cubicBezTo>
                    <a:pt x="53288" y="221130"/>
                    <a:pt x="33663" y="213771"/>
                    <a:pt x="13687" y="207463"/>
                  </a:cubicBezTo>
                  <a:cubicBezTo>
                    <a:pt x="3875" y="204309"/>
                    <a:pt x="-330" y="197300"/>
                    <a:pt x="20" y="186086"/>
                  </a:cubicBezTo>
                  <a:cubicBezTo>
                    <a:pt x="1071" y="124408"/>
                    <a:pt x="721" y="63080"/>
                    <a:pt x="72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36"/>
            <p:cNvSpPr/>
            <p:nvPr/>
          </p:nvSpPr>
          <p:spPr>
            <a:xfrm>
              <a:off x="4256628" y="3338618"/>
              <a:ext cx="578232" cy="241806"/>
            </a:xfrm>
            <a:custGeom>
              <a:avLst/>
              <a:gdLst/>
              <a:ahLst/>
              <a:cxnLst/>
              <a:rect l="l" t="t" r="r" b="b"/>
              <a:pathLst>
                <a:path w="578232" h="241806" extrusionOk="0">
                  <a:moveTo>
                    <a:pt x="350" y="701"/>
                  </a:moveTo>
                  <a:cubicBezTo>
                    <a:pt x="84107" y="32591"/>
                    <a:pt x="170316" y="36096"/>
                    <a:pt x="256875" y="38549"/>
                  </a:cubicBezTo>
                  <a:cubicBezTo>
                    <a:pt x="325913" y="40651"/>
                    <a:pt x="394950" y="37848"/>
                    <a:pt x="463637" y="28736"/>
                  </a:cubicBezTo>
                  <a:cubicBezTo>
                    <a:pt x="502537" y="23480"/>
                    <a:pt x="541085" y="17522"/>
                    <a:pt x="578233" y="0"/>
                  </a:cubicBezTo>
                  <a:cubicBezTo>
                    <a:pt x="578583" y="5607"/>
                    <a:pt x="578933" y="9812"/>
                    <a:pt x="578933" y="14368"/>
                  </a:cubicBezTo>
                  <a:cubicBezTo>
                    <a:pt x="578933" y="71140"/>
                    <a:pt x="578583" y="127912"/>
                    <a:pt x="579284" y="184684"/>
                  </a:cubicBezTo>
                  <a:cubicBezTo>
                    <a:pt x="579284" y="196950"/>
                    <a:pt x="575429" y="205010"/>
                    <a:pt x="564215" y="207813"/>
                  </a:cubicBezTo>
                  <a:cubicBezTo>
                    <a:pt x="533376" y="215873"/>
                    <a:pt x="502887" y="226387"/>
                    <a:pt x="471347" y="230242"/>
                  </a:cubicBezTo>
                  <a:cubicBezTo>
                    <a:pt x="419832" y="236550"/>
                    <a:pt x="367966" y="239353"/>
                    <a:pt x="316100" y="241105"/>
                  </a:cubicBezTo>
                  <a:cubicBezTo>
                    <a:pt x="231994" y="244259"/>
                    <a:pt x="148238" y="240054"/>
                    <a:pt x="65533" y="222882"/>
                  </a:cubicBezTo>
                  <a:cubicBezTo>
                    <a:pt x="48712" y="219378"/>
                    <a:pt x="32241" y="213070"/>
                    <a:pt x="15420" y="207813"/>
                  </a:cubicBezTo>
                  <a:cubicBezTo>
                    <a:pt x="4556" y="204309"/>
                    <a:pt x="0" y="197300"/>
                    <a:pt x="0" y="184684"/>
                  </a:cubicBezTo>
                  <a:cubicBezTo>
                    <a:pt x="701" y="123707"/>
                    <a:pt x="350" y="62730"/>
                    <a:pt x="350" y="70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36"/>
            <p:cNvSpPr/>
            <p:nvPr/>
          </p:nvSpPr>
          <p:spPr>
            <a:xfrm>
              <a:off x="4256628" y="2989729"/>
              <a:ext cx="578232" cy="91115"/>
            </a:xfrm>
            <a:custGeom>
              <a:avLst/>
              <a:gdLst/>
              <a:ahLst/>
              <a:cxnLst/>
              <a:rect l="l" t="t" r="r" b="b"/>
              <a:pathLst>
                <a:path w="578232" h="91115" extrusionOk="0">
                  <a:moveTo>
                    <a:pt x="0" y="44703"/>
                  </a:moveTo>
                  <a:cubicBezTo>
                    <a:pt x="8060" y="40147"/>
                    <a:pt x="15420" y="33839"/>
                    <a:pt x="23830" y="31737"/>
                  </a:cubicBezTo>
                  <a:cubicBezTo>
                    <a:pt x="60276" y="23326"/>
                    <a:pt x="96723" y="14214"/>
                    <a:pt x="133519" y="8958"/>
                  </a:cubicBezTo>
                  <a:cubicBezTo>
                    <a:pt x="205360" y="-1205"/>
                    <a:pt x="278253" y="-1205"/>
                    <a:pt x="350444" y="1599"/>
                  </a:cubicBezTo>
                  <a:cubicBezTo>
                    <a:pt x="414575" y="4051"/>
                    <a:pt x="479057" y="8607"/>
                    <a:pt x="541436" y="26480"/>
                  </a:cubicBezTo>
                  <a:cubicBezTo>
                    <a:pt x="549847" y="28933"/>
                    <a:pt x="558608" y="32087"/>
                    <a:pt x="566317" y="35942"/>
                  </a:cubicBezTo>
                  <a:cubicBezTo>
                    <a:pt x="571224" y="38395"/>
                    <a:pt x="574728" y="43652"/>
                    <a:pt x="578933" y="47507"/>
                  </a:cubicBezTo>
                  <a:cubicBezTo>
                    <a:pt x="575079" y="51011"/>
                    <a:pt x="571574" y="56268"/>
                    <a:pt x="567018" y="58020"/>
                  </a:cubicBezTo>
                  <a:cubicBezTo>
                    <a:pt x="549847" y="64328"/>
                    <a:pt x="532675" y="70636"/>
                    <a:pt x="514802" y="74491"/>
                  </a:cubicBezTo>
                  <a:cubicBezTo>
                    <a:pt x="457680" y="87107"/>
                    <a:pt x="399506" y="90962"/>
                    <a:pt x="340982" y="93064"/>
                  </a:cubicBezTo>
                  <a:cubicBezTo>
                    <a:pt x="269842" y="95517"/>
                    <a:pt x="198702" y="94116"/>
                    <a:pt x="127912" y="84654"/>
                  </a:cubicBezTo>
                  <a:cubicBezTo>
                    <a:pt x="94269" y="80098"/>
                    <a:pt x="60977" y="72038"/>
                    <a:pt x="28036" y="64328"/>
                  </a:cubicBezTo>
                  <a:cubicBezTo>
                    <a:pt x="18223" y="61875"/>
                    <a:pt x="9462" y="55567"/>
                    <a:pt x="0" y="50661"/>
                  </a:cubicBezTo>
                  <a:cubicBezTo>
                    <a:pt x="0" y="48908"/>
                    <a:pt x="0" y="46806"/>
                    <a:pt x="0" y="4470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36"/>
            <p:cNvSpPr/>
            <p:nvPr/>
          </p:nvSpPr>
          <p:spPr>
            <a:xfrm>
              <a:off x="4256278" y="3295032"/>
              <a:ext cx="578232" cy="63079"/>
            </a:xfrm>
            <a:custGeom>
              <a:avLst/>
              <a:gdLst/>
              <a:ahLst/>
              <a:cxnLst/>
              <a:rect l="l" t="t" r="r" b="b"/>
              <a:pathLst>
                <a:path w="578232" h="63079" extrusionOk="0">
                  <a:moveTo>
                    <a:pt x="0" y="19055"/>
                  </a:moveTo>
                  <a:cubicBezTo>
                    <a:pt x="15420" y="7491"/>
                    <a:pt x="30138" y="-3723"/>
                    <a:pt x="50113" y="1183"/>
                  </a:cubicBezTo>
                  <a:cubicBezTo>
                    <a:pt x="110740" y="15201"/>
                    <a:pt x="172068" y="20107"/>
                    <a:pt x="234097" y="22560"/>
                  </a:cubicBezTo>
                  <a:cubicBezTo>
                    <a:pt x="303484" y="25363"/>
                    <a:pt x="373223" y="23611"/>
                    <a:pt x="442260" y="15901"/>
                  </a:cubicBezTo>
                  <a:cubicBezTo>
                    <a:pt x="471698" y="12397"/>
                    <a:pt x="501135" y="7140"/>
                    <a:pt x="530572" y="1183"/>
                  </a:cubicBezTo>
                  <a:cubicBezTo>
                    <a:pt x="548795" y="-2322"/>
                    <a:pt x="562813" y="6439"/>
                    <a:pt x="576480" y="15201"/>
                  </a:cubicBezTo>
                  <a:cubicBezTo>
                    <a:pt x="582788" y="19406"/>
                    <a:pt x="579634" y="24662"/>
                    <a:pt x="574378" y="27116"/>
                  </a:cubicBezTo>
                  <a:cubicBezTo>
                    <a:pt x="564215" y="32372"/>
                    <a:pt x="553701" y="38680"/>
                    <a:pt x="542838" y="40783"/>
                  </a:cubicBezTo>
                  <a:cubicBezTo>
                    <a:pt x="501836" y="48493"/>
                    <a:pt x="460834" y="57955"/>
                    <a:pt x="419481" y="61109"/>
                  </a:cubicBezTo>
                  <a:cubicBezTo>
                    <a:pt x="359906" y="65664"/>
                    <a:pt x="300330" y="67066"/>
                    <a:pt x="240755" y="66015"/>
                  </a:cubicBezTo>
                  <a:cubicBezTo>
                    <a:pt x="173119" y="64963"/>
                    <a:pt x="105484" y="59707"/>
                    <a:pt x="39600" y="41133"/>
                  </a:cubicBezTo>
                  <a:cubicBezTo>
                    <a:pt x="25232" y="37279"/>
                    <a:pt x="10513" y="33774"/>
                    <a:pt x="0" y="19055"/>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36"/>
            <p:cNvSpPr/>
            <p:nvPr/>
          </p:nvSpPr>
          <p:spPr>
            <a:xfrm>
              <a:off x="4258073" y="3568020"/>
              <a:ext cx="574728" cy="56071"/>
            </a:xfrm>
            <a:custGeom>
              <a:avLst/>
              <a:gdLst/>
              <a:ahLst/>
              <a:cxnLst/>
              <a:rect l="l" t="t" r="r" b="b"/>
              <a:pathLst>
                <a:path w="574728" h="56071" extrusionOk="0">
                  <a:moveTo>
                    <a:pt x="288723" y="58312"/>
                  </a:moveTo>
                  <a:cubicBezTo>
                    <a:pt x="210223" y="60765"/>
                    <a:pt x="132074" y="57260"/>
                    <a:pt x="54977" y="39738"/>
                  </a:cubicBezTo>
                  <a:cubicBezTo>
                    <a:pt x="38506" y="35883"/>
                    <a:pt x="22736" y="29225"/>
                    <a:pt x="7316" y="22216"/>
                  </a:cubicBezTo>
                  <a:cubicBezTo>
                    <a:pt x="-2496" y="17660"/>
                    <a:pt x="-2146" y="12404"/>
                    <a:pt x="6615" y="6446"/>
                  </a:cubicBezTo>
                  <a:cubicBezTo>
                    <a:pt x="14675" y="1189"/>
                    <a:pt x="22385" y="-1614"/>
                    <a:pt x="32548" y="1540"/>
                  </a:cubicBezTo>
                  <a:cubicBezTo>
                    <a:pt x="82662" y="16609"/>
                    <a:pt x="134177" y="21866"/>
                    <a:pt x="186393" y="25019"/>
                  </a:cubicBezTo>
                  <a:cubicBezTo>
                    <a:pt x="281363" y="30627"/>
                    <a:pt x="376334" y="30276"/>
                    <a:pt x="470953" y="16959"/>
                  </a:cubicBezTo>
                  <a:cubicBezTo>
                    <a:pt x="496886" y="13104"/>
                    <a:pt x="522819" y="7497"/>
                    <a:pt x="548402" y="839"/>
                  </a:cubicBezTo>
                  <a:cubicBezTo>
                    <a:pt x="560667" y="-2315"/>
                    <a:pt x="568027" y="3993"/>
                    <a:pt x="575386" y="10301"/>
                  </a:cubicBezTo>
                  <a:cubicBezTo>
                    <a:pt x="576788" y="11352"/>
                    <a:pt x="574685" y="19763"/>
                    <a:pt x="572232" y="20814"/>
                  </a:cubicBezTo>
                  <a:cubicBezTo>
                    <a:pt x="562069" y="26071"/>
                    <a:pt x="551906" y="31328"/>
                    <a:pt x="540692" y="34481"/>
                  </a:cubicBezTo>
                  <a:cubicBezTo>
                    <a:pt x="488476" y="49901"/>
                    <a:pt x="434507" y="55158"/>
                    <a:pt x="380539" y="57611"/>
                  </a:cubicBezTo>
                  <a:cubicBezTo>
                    <a:pt x="350050" y="59363"/>
                    <a:pt x="319562" y="58312"/>
                    <a:pt x="288723" y="5831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57" name="Google Shape;257;p36"/>
          <p:cNvGrpSpPr/>
          <p:nvPr/>
        </p:nvGrpSpPr>
        <p:grpSpPr>
          <a:xfrm>
            <a:off x="7823786" y="1962416"/>
            <a:ext cx="489543" cy="723672"/>
            <a:chOff x="7382939" y="2990391"/>
            <a:chExt cx="579546" cy="856721"/>
          </a:xfrm>
        </p:grpSpPr>
        <p:sp>
          <p:nvSpPr>
            <p:cNvPr id="258" name="Google Shape;258;p36"/>
            <p:cNvSpPr/>
            <p:nvPr/>
          </p:nvSpPr>
          <p:spPr>
            <a:xfrm>
              <a:off x="7383990" y="3061066"/>
              <a:ext cx="578232" cy="238301"/>
            </a:xfrm>
            <a:custGeom>
              <a:avLst/>
              <a:gdLst/>
              <a:ahLst/>
              <a:cxnLst/>
              <a:rect l="l" t="t" r="r" b="b"/>
              <a:pathLst>
                <a:path w="578232" h="238301" extrusionOk="0">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36"/>
            <p:cNvSpPr/>
            <p:nvPr/>
          </p:nvSpPr>
          <p:spPr>
            <a:xfrm>
              <a:off x="7384253" y="3605306"/>
              <a:ext cx="578232" cy="241806"/>
            </a:xfrm>
            <a:custGeom>
              <a:avLst/>
              <a:gdLst/>
              <a:ahLst/>
              <a:cxnLst/>
              <a:rect l="l" t="t" r="r" b="b"/>
              <a:pathLst>
                <a:path w="578232" h="241806" extrusionOk="0">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36"/>
            <p:cNvSpPr/>
            <p:nvPr/>
          </p:nvSpPr>
          <p:spPr>
            <a:xfrm>
              <a:off x="7383640" y="3340020"/>
              <a:ext cx="578232" cy="238301"/>
            </a:xfrm>
            <a:custGeom>
              <a:avLst/>
              <a:gdLst/>
              <a:ahLst/>
              <a:cxnLst/>
              <a:rect l="l" t="t" r="r" b="b"/>
              <a:pathLst>
                <a:path w="578232" h="238301" extrusionOk="0">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36"/>
            <p:cNvSpPr/>
            <p:nvPr/>
          </p:nvSpPr>
          <p:spPr>
            <a:xfrm>
              <a:off x="7382939" y="2990391"/>
              <a:ext cx="578232" cy="91115"/>
            </a:xfrm>
            <a:custGeom>
              <a:avLst/>
              <a:gdLst/>
              <a:ahLst/>
              <a:cxnLst/>
              <a:rect l="l" t="t" r="r" b="b"/>
              <a:pathLst>
                <a:path w="578232" h="91115" extrusionOk="0">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36"/>
            <p:cNvSpPr/>
            <p:nvPr/>
          </p:nvSpPr>
          <p:spPr>
            <a:xfrm>
              <a:off x="7383990" y="3295847"/>
              <a:ext cx="578232" cy="63079"/>
            </a:xfrm>
            <a:custGeom>
              <a:avLst/>
              <a:gdLst/>
              <a:ahLst/>
              <a:cxnLst/>
              <a:rect l="l" t="t" r="r" b="b"/>
              <a:pathLst>
                <a:path w="578232" h="63079" extrusionOk="0">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36"/>
            <p:cNvSpPr/>
            <p:nvPr/>
          </p:nvSpPr>
          <p:spPr>
            <a:xfrm>
              <a:off x="7383640" y="3567539"/>
              <a:ext cx="578232" cy="59575"/>
            </a:xfrm>
            <a:custGeom>
              <a:avLst/>
              <a:gdLst/>
              <a:ahLst/>
              <a:cxnLst/>
              <a:rect l="l" t="t" r="r" b="b"/>
              <a:pathLst>
                <a:path w="578232" h="59575" extrusionOk="0">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264" name="Google Shape;264;p36"/>
          <p:cNvGrpSpPr/>
          <p:nvPr/>
        </p:nvGrpSpPr>
        <p:grpSpPr>
          <a:xfrm>
            <a:off x="3894341" y="3650776"/>
            <a:ext cx="566100" cy="566100"/>
            <a:chOff x="7819966" y="3280026"/>
            <a:chExt cx="566100" cy="566100"/>
          </a:xfrm>
        </p:grpSpPr>
        <p:sp>
          <p:nvSpPr>
            <p:cNvPr id="265" name="Google Shape;265;p36"/>
            <p:cNvSpPr/>
            <p:nvPr/>
          </p:nvSpPr>
          <p:spPr>
            <a:xfrm>
              <a:off x="7819966" y="3280026"/>
              <a:ext cx="566100" cy="566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66" name="Google Shape;266;p36"/>
            <p:cNvSpPr/>
            <p:nvPr/>
          </p:nvSpPr>
          <p:spPr>
            <a:xfrm>
              <a:off x="7958475" y="3397401"/>
              <a:ext cx="317734" cy="312414"/>
            </a:xfrm>
            <a:custGeom>
              <a:avLst/>
              <a:gdLst/>
              <a:ahLst/>
              <a:cxnLst/>
              <a:rect l="l" t="t" r="r" b="b"/>
              <a:pathLst>
                <a:path w="3851322" h="3786842" extrusionOk="0">
                  <a:moveTo>
                    <a:pt x="3845029" y="1629937"/>
                  </a:moveTo>
                  <a:lnTo>
                    <a:pt x="3851322" y="1762720"/>
                  </a:lnTo>
                  <a:lnTo>
                    <a:pt x="3812477" y="1776859"/>
                  </a:lnTo>
                  <a:lnTo>
                    <a:pt x="3444864" y="1775585"/>
                  </a:lnTo>
                  <a:close/>
                  <a:moveTo>
                    <a:pt x="3791299" y="1322869"/>
                  </a:moveTo>
                  <a:cubicBezTo>
                    <a:pt x="3804294" y="1363489"/>
                    <a:pt x="3813753" y="1405089"/>
                    <a:pt x="3820726" y="1447230"/>
                  </a:cubicBezTo>
                  <a:lnTo>
                    <a:pt x="2923542" y="1773779"/>
                  </a:lnTo>
                  <a:lnTo>
                    <a:pt x="2555935" y="1772505"/>
                  </a:lnTo>
                  <a:close/>
                  <a:moveTo>
                    <a:pt x="3686733" y="1034305"/>
                  </a:moveTo>
                  <a:cubicBezTo>
                    <a:pt x="3706467" y="1071934"/>
                    <a:pt x="3722972" y="1111031"/>
                    <a:pt x="3736130" y="1151397"/>
                  </a:cubicBezTo>
                  <a:lnTo>
                    <a:pt x="2052009" y="1764367"/>
                  </a:lnTo>
                  <a:lnTo>
                    <a:pt x="2052009" y="1629296"/>
                  </a:lnTo>
                  <a:close/>
                  <a:moveTo>
                    <a:pt x="3531650" y="764128"/>
                  </a:moveTo>
                  <a:cubicBezTo>
                    <a:pt x="3557479" y="799119"/>
                    <a:pt x="3581112" y="835525"/>
                    <a:pt x="3601539" y="873761"/>
                  </a:cubicBezTo>
                  <a:lnTo>
                    <a:pt x="2052009" y="1437744"/>
                  </a:lnTo>
                  <a:lnTo>
                    <a:pt x="2052009" y="1302673"/>
                  </a:lnTo>
                  <a:close/>
                  <a:moveTo>
                    <a:pt x="3320179" y="514474"/>
                  </a:moveTo>
                  <a:lnTo>
                    <a:pt x="3414136" y="615348"/>
                  </a:lnTo>
                  <a:lnTo>
                    <a:pt x="2052009" y="1111121"/>
                  </a:lnTo>
                  <a:lnTo>
                    <a:pt x="2052009" y="976050"/>
                  </a:lnTo>
                  <a:close/>
                  <a:moveTo>
                    <a:pt x="3038975" y="290201"/>
                  </a:moveTo>
                  <a:cubicBezTo>
                    <a:pt x="3082160" y="317774"/>
                    <a:pt x="3124087" y="347421"/>
                    <a:pt x="3164106" y="379728"/>
                  </a:cubicBezTo>
                  <a:lnTo>
                    <a:pt x="2052009" y="784498"/>
                  </a:lnTo>
                  <a:lnTo>
                    <a:pt x="2052009" y="649428"/>
                  </a:lnTo>
                  <a:close/>
                  <a:moveTo>
                    <a:pt x="1800000" y="186842"/>
                  </a:moveTo>
                  <a:lnTo>
                    <a:pt x="1800000" y="1986842"/>
                  </a:lnTo>
                  <a:lnTo>
                    <a:pt x="3600000" y="1986842"/>
                  </a:lnTo>
                  <a:cubicBezTo>
                    <a:pt x="3600000" y="2980955"/>
                    <a:pt x="2794113" y="3786842"/>
                    <a:pt x="1800000" y="3786842"/>
                  </a:cubicBezTo>
                  <a:cubicBezTo>
                    <a:pt x="805887" y="3786842"/>
                    <a:pt x="0" y="2980955"/>
                    <a:pt x="0" y="1986842"/>
                  </a:cubicBezTo>
                  <a:cubicBezTo>
                    <a:pt x="0" y="992729"/>
                    <a:pt x="805887" y="186842"/>
                    <a:pt x="1800000" y="186842"/>
                  </a:cubicBezTo>
                  <a:close/>
                  <a:moveTo>
                    <a:pt x="2653345" y="103936"/>
                  </a:moveTo>
                  <a:cubicBezTo>
                    <a:pt x="2713623" y="122781"/>
                    <a:pt x="2772066" y="146664"/>
                    <a:pt x="2828252" y="175345"/>
                  </a:cubicBezTo>
                  <a:lnTo>
                    <a:pt x="2052009" y="457876"/>
                  </a:lnTo>
                  <a:lnTo>
                    <a:pt x="2052009" y="322805"/>
                  </a:lnTo>
                  <a:close/>
                  <a:moveTo>
                    <a:pt x="2052009" y="0"/>
                  </a:moveTo>
                  <a:cubicBezTo>
                    <a:pt x="2150315" y="0"/>
                    <a:pt x="2247800" y="7911"/>
                    <a:pt x="2343281" y="25238"/>
                  </a:cubicBezTo>
                  <a:lnTo>
                    <a:pt x="2052009" y="13125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grpSp>
      <p:cxnSp>
        <p:nvCxnSpPr>
          <p:cNvPr id="267" name="Google Shape;267;p36"/>
          <p:cNvCxnSpPr/>
          <p:nvPr/>
        </p:nvCxnSpPr>
        <p:spPr>
          <a:xfrm rot="10800000">
            <a:off x="4462625" y="2359175"/>
            <a:ext cx="1400700" cy="965400"/>
          </a:xfrm>
          <a:prstGeom prst="bentConnector3">
            <a:avLst>
              <a:gd name="adj1" fmla="val 0"/>
            </a:avLst>
          </a:prstGeom>
          <a:noFill/>
          <a:ln w="9525" cap="flat" cmpd="sng">
            <a:solidFill>
              <a:srgbClr val="CCCCCC"/>
            </a:solidFill>
            <a:prstDash val="solid"/>
            <a:round/>
            <a:headEnd type="none" w="med" len="med"/>
            <a:tailEnd type="none" w="med" len="med"/>
          </a:ln>
        </p:spPr>
      </p:cxnSp>
      <p:cxnSp>
        <p:nvCxnSpPr>
          <p:cNvPr id="268" name="Google Shape;268;p36"/>
          <p:cNvCxnSpPr/>
          <p:nvPr/>
        </p:nvCxnSpPr>
        <p:spPr>
          <a:xfrm rot="10800000" flipH="1">
            <a:off x="6386850" y="2359457"/>
            <a:ext cx="1297200" cy="941100"/>
          </a:xfrm>
          <a:prstGeom prst="bentConnector3">
            <a:avLst>
              <a:gd name="adj1" fmla="val 0"/>
            </a:avLst>
          </a:prstGeom>
          <a:noFill/>
          <a:ln w="9525" cap="flat" cmpd="sng">
            <a:solidFill>
              <a:srgbClr val="CCCCCC"/>
            </a:solidFill>
            <a:prstDash val="solid"/>
            <a:round/>
            <a:headEnd type="none" w="med" len="med"/>
            <a:tailEnd type="none" w="med" len="med"/>
          </a:ln>
        </p:spPr>
      </p:cxnSp>
      <p:grpSp>
        <p:nvGrpSpPr>
          <p:cNvPr id="269" name="Google Shape;269;p36"/>
          <p:cNvGrpSpPr/>
          <p:nvPr/>
        </p:nvGrpSpPr>
        <p:grpSpPr>
          <a:xfrm>
            <a:off x="3894359" y="4862955"/>
            <a:ext cx="566100" cy="566100"/>
            <a:chOff x="3894359" y="4852205"/>
            <a:chExt cx="566100" cy="566100"/>
          </a:xfrm>
        </p:grpSpPr>
        <p:sp>
          <p:nvSpPr>
            <p:cNvPr id="270" name="Google Shape;270;p36"/>
            <p:cNvSpPr/>
            <p:nvPr/>
          </p:nvSpPr>
          <p:spPr>
            <a:xfrm>
              <a:off x="3894359" y="4852205"/>
              <a:ext cx="566100" cy="5661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accent5"/>
                </a:solidFill>
                <a:latin typeface="Arial"/>
                <a:ea typeface="Arial"/>
                <a:cs typeface="Arial"/>
                <a:sym typeface="Arial"/>
              </a:endParaRPr>
            </a:p>
          </p:txBody>
        </p:sp>
        <p:sp>
          <p:nvSpPr>
            <p:cNvPr id="271" name="Google Shape;271;p36"/>
            <p:cNvSpPr/>
            <p:nvPr/>
          </p:nvSpPr>
          <p:spPr>
            <a:xfrm>
              <a:off x="4051598" y="4985660"/>
              <a:ext cx="115458" cy="304087"/>
            </a:xfrm>
            <a:custGeom>
              <a:avLst/>
              <a:gdLst/>
              <a:ahLst/>
              <a:cxnLst/>
              <a:rect l="l" t="t" r="r" b="b"/>
              <a:pathLst>
                <a:path w="1489775" h="3923699" extrusionOk="0">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72" name="Google Shape;272;p36"/>
            <p:cNvSpPr/>
            <p:nvPr/>
          </p:nvSpPr>
          <p:spPr>
            <a:xfrm rot="10800000">
              <a:off x="4159333" y="4980750"/>
              <a:ext cx="143866" cy="306894"/>
            </a:xfrm>
            <a:custGeom>
              <a:avLst/>
              <a:gdLst/>
              <a:ahLst/>
              <a:cxnLst/>
              <a:rect l="l" t="t" r="r" b="b"/>
              <a:pathLst>
                <a:path w="1856332" h="3959924" extrusionOk="0">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grpSp>
      <p:grpSp>
        <p:nvGrpSpPr>
          <p:cNvPr id="273" name="Google Shape;273;p36"/>
          <p:cNvGrpSpPr/>
          <p:nvPr/>
        </p:nvGrpSpPr>
        <p:grpSpPr>
          <a:xfrm>
            <a:off x="7785491" y="3650776"/>
            <a:ext cx="566100" cy="566100"/>
            <a:chOff x="7785491" y="3504726"/>
            <a:chExt cx="566100" cy="566100"/>
          </a:xfrm>
        </p:grpSpPr>
        <p:sp>
          <p:nvSpPr>
            <p:cNvPr id="274" name="Google Shape;274;p36"/>
            <p:cNvSpPr/>
            <p:nvPr/>
          </p:nvSpPr>
          <p:spPr>
            <a:xfrm>
              <a:off x="7785491" y="3504726"/>
              <a:ext cx="566100" cy="566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sp>
          <p:nvSpPr>
            <p:cNvPr id="275" name="Google Shape;275;p36"/>
            <p:cNvSpPr/>
            <p:nvPr/>
          </p:nvSpPr>
          <p:spPr>
            <a:xfrm>
              <a:off x="7915160" y="3633675"/>
              <a:ext cx="306818" cy="308210"/>
            </a:xfrm>
            <a:custGeom>
              <a:avLst/>
              <a:gdLst/>
              <a:ahLst/>
              <a:cxnLst/>
              <a:rect l="l" t="t" r="r" b="b"/>
              <a:pathLst>
                <a:path w="371900" h="373588" extrusionOk="0">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nvGrpSpPr>
          <p:cNvPr id="276" name="Google Shape;276;p36"/>
          <p:cNvGrpSpPr/>
          <p:nvPr/>
        </p:nvGrpSpPr>
        <p:grpSpPr>
          <a:xfrm>
            <a:off x="7785509" y="4928405"/>
            <a:ext cx="566100" cy="566100"/>
            <a:chOff x="7785509" y="4590455"/>
            <a:chExt cx="566100" cy="566100"/>
          </a:xfrm>
        </p:grpSpPr>
        <p:sp>
          <p:nvSpPr>
            <p:cNvPr id="277" name="Google Shape;277;p36"/>
            <p:cNvSpPr/>
            <p:nvPr/>
          </p:nvSpPr>
          <p:spPr>
            <a:xfrm>
              <a:off x="7785509" y="4590455"/>
              <a:ext cx="566100" cy="5661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accent5"/>
                </a:solidFill>
                <a:latin typeface="Arial"/>
                <a:ea typeface="Arial"/>
                <a:cs typeface="Arial"/>
                <a:sym typeface="Arial"/>
              </a:endParaRPr>
            </a:p>
          </p:txBody>
        </p:sp>
        <p:pic>
          <p:nvPicPr>
            <p:cNvPr id="278" name="Google Shape;278;p36"/>
            <p:cNvPicPr preferRelativeResize="0"/>
            <p:nvPr/>
          </p:nvPicPr>
          <p:blipFill>
            <a:blip r:embed="rId3">
              <a:alphaModFix/>
            </a:blip>
            <a:stretch>
              <a:fillRect/>
            </a:stretch>
          </p:blipFill>
          <p:spPr>
            <a:xfrm>
              <a:off x="7915138" y="4716350"/>
              <a:ext cx="306824" cy="306824"/>
            </a:xfrm>
            <a:prstGeom prst="rect">
              <a:avLst/>
            </a:prstGeom>
            <a:noFill/>
            <a:ln>
              <a:noFill/>
            </a:ln>
          </p:spPr>
        </p:pic>
      </p:grpSp>
      <p:sp>
        <p:nvSpPr>
          <p:cNvPr id="279" name="Google Shape;279;p36"/>
          <p:cNvSpPr txBox="1"/>
          <p:nvPr/>
        </p:nvSpPr>
        <p:spPr>
          <a:xfrm>
            <a:off x="3581425" y="1349425"/>
            <a:ext cx="63744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Proxima Nova"/>
                <a:ea typeface="Proxima Nova"/>
                <a:cs typeface="Proxima Nova"/>
                <a:sym typeface="Proxima Nova"/>
              </a:rPr>
              <a:t>All input data are captured before Walmart opens new stores</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txBox="1">
            <a:spLocks noGrp="1"/>
          </p:cNvSpPr>
          <p:nvPr>
            <p:ph type="body" idx="1"/>
          </p:nvPr>
        </p:nvSpPr>
        <p:spPr>
          <a:xfrm>
            <a:off x="311654" y="79065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Input Data Z (Demographics)</a:t>
            </a:r>
            <a:endParaRPr b="1">
              <a:latin typeface="Proxima Nova"/>
              <a:ea typeface="Proxima Nova"/>
              <a:cs typeface="Proxima Nova"/>
              <a:sym typeface="Proxima Nova"/>
            </a:endParaRPr>
          </a:p>
        </p:txBody>
      </p:sp>
      <p:sp>
        <p:nvSpPr>
          <p:cNvPr id="285" name="Google Shape;285;p37"/>
          <p:cNvSpPr txBox="1"/>
          <p:nvPr/>
        </p:nvSpPr>
        <p:spPr>
          <a:xfrm>
            <a:off x="1085375" y="2109975"/>
            <a:ext cx="6911100" cy="402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3F3F3F"/>
                </a:solidFill>
                <a:latin typeface="Proxima Nova"/>
                <a:ea typeface="Proxima Nova"/>
                <a:cs typeface="Proxima Nova"/>
                <a:sym typeface="Proxima Nova"/>
              </a:rPr>
              <a:t>Each record of the Z matrix is the demographic data or external data of that zip code. There is no fuzzy matching for Z data.</a:t>
            </a:r>
            <a:endParaRPr sz="1800">
              <a:solidFill>
                <a:srgbClr val="3F3F3F"/>
              </a:solidFill>
              <a:latin typeface="Proxima Nova"/>
              <a:ea typeface="Proxima Nova"/>
              <a:cs typeface="Proxima Nova"/>
              <a:sym typeface="Proxima Nova"/>
            </a:endParaRPr>
          </a:p>
          <a:p>
            <a:pPr marL="0" marR="0" lvl="0" indent="0" algn="l" rtl="0">
              <a:spcBef>
                <a:spcPts val="0"/>
              </a:spcBef>
              <a:spcAft>
                <a:spcPts val="0"/>
              </a:spcAft>
              <a:buNone/>
            </a:pPr>
            <a:endParaRPr sz="1800">
              <a:solidFill>
                <a:srgbClr val="3F3F3F"/>
              </a:solidFill>
              <a:latin typeface="Proxima Nova"/>
              <a:ea typeface="Proxima Nova"/>
              <a:cs typeface="Proxima Nova"/>
              <a:sym typeface="Proxima Nova"/>
            </a:endParaRPr>
          </a:p>
          <a:p>
            <a:pPr marL="0" marR="0" lvl="0" indent="0" algn="l" rtl="0">
              <a:spcBef>
                <a:spcPts val="0"/>
              </a:spcBef>
              <a:spcAft>
                <a:spcPts val="0"/>
              </a:spcAft>
              <a:buNone/>
            </a:pPr>
            <a:r>
              <a:rPr lang="en-US" sz="1800">
                <a:solidFill>
                  <a:srgbClr val="3F3F3F"/>
                </a:solidFill>
                <a:latin typeface="Proxima Nova"/>
                <a:ea typeface="Proxima Nova"/>
                <a:cs typeface="Proxima Nova"/>
                <a:sym typeface="Proxima Nova"/>
              </a:rPr>
              <a:t>Features of Z data include:: </a:t>
            </a:r>
            <a:endParaRPr sz="1800">
              <a:solidFill>
                <a:srgbClr val="3F3F3F"/>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Population</a:t>
            </a:r>
            <a:endParaRPr sz="1800">
              <a:solidFill>
                <a:srgbClr val="3F3F3F"/>
              </a:solidFill>
              <a:latin typeface="Proxima Nova"/>
              <a:ea typeface="Proxima Nova"/>
              <a:cs typeface="Proxima Nova"/>
              <a:sym typeface="Proxima Nova"/>
            </a:endParaRPr>
          </a:p>
          <a:p>
            <a:pPr marL="457200" marR="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Population density</a:t>
            </a:r>
            <a:endParaRPr sz="1800">
              <a:solidFill>
                <a:srgbClr val="3F3F3F"/>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Zip code area size</a:t>
            </a:r>
            <a:endParaRPr sz="1800">
              <a:solidFill>
                <a:srgbClr val="3F3F3F"/>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Average age</a:t>
            </a:r>
            <a:endParaRPr sz="1800">
              <a:solidFill>
                <a:srgbClr val="3F3F3F"/>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Income level</a:t>
            </a:r>
            <a:endParaRPr sz="1800">
              <a:solidFill>
                <a:srgbClr val="3F3F3F"/>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Average family size</a:t>
            </a:r>
            <a:endParaRPr sz="1800">
              <a:solidFill>
                <a:srgbClr val="3F3F3F"/>
              </a:solidFill>
              <a:latin typeface="Proxima Nova"/>
              <a:ea typeface="Proxima Nova"/>
              <a:cs typeface="Proxima Nova"/>
              <a:sym typeface="Proxima Nova"/>
            </a:endParaRPr>
          </a:p>
          <a:p>
            <a:pPr marL="457200" lvl="0" indent="-342900" algn="l" rtl="0">
              <a:lnSpc>
                <a:spcPct val="115000"/>
              </a:lnSpc>
              <a:spcBef>
                <a:spcPts val="0"/>
              </a:spcBef>
              <a:spcAft>
                <a:spcPts val="0"/>
              </a:spcAft>
              <a:buClr>
                <a:srgbClr val="3F3F3F"/>
              </a:buClr>
              <a:buSzPts val="1800"/>
              <a:buFont typeface="Proxima Nova"/>
              <a:buChar char="●"/>
            </a:pPr>
            <a:r>
              <a:rPr lang="en-US" sz="1800">
                <a:solidFill>
                  <a:srgbClr val="3F3F3F"/>
                </a:solidFill>
                <a:latin typeface="Proxima Nova"/>
                <a:ea typeface="Proxima Nova"/>
                <a:cs typeface="Proxima Nova"/>
                <a:sym typeface="Proxima Nova"/>
              </a:rPr>
              <a:t>Number of food stamps given out</a:t>
            </a:r>
            <a:endParaRPr sz="1800" b="1">
              <a:solidFill>
                <a:srgbClr val="FF0000"/>
              </a:solidFill>
              <a:latin typeface="Proxima Nova"/>
              <a:ea typeface="Proxima Nova"/>
              <a:cs typeface="Proxima Nova"/>
              <a:sym typeface="Proxima Nova"/>
            </a:endParaRPr>
          </a:p>
          <a:p>
            <a:pPr marL="457200" lvl="0" indent="-342900" algn="l" rtl="0">
              <a:lnSpc>
                <a:spcPct val="115000"/>
              </a:lnSpc>
              <a:spcBef>
                <a:spcPts val="0"/>
              </a:spcBef>
              <a:spcAft>
                <a:spcPts val="0"/>
              </a:spcAft>
              <a:buSzPts val="1800"/>
              <a:buFont typeface="Proxima Nova"/>
              <a:buChar char="●"/>
            </a:pPr>
            <a:r>
              <a:rPr lang="en-US" sz="1800" b="1">
                <a:latin typeface="Proxima Nova"/>
                <a:ea typeface="Proxima Nova"/>
                <a:cs typeface="Proxima Nova"/>
                <a:sym typeface="Proxima Nova"/>
              </a:rPr>
              <a:t>…</a:t>
            </a:r>
            <a:endParaRPr sz="1800">
              <a:latin typeface="Proxima Nova"/>
              <a:ea typeface="Proxima Nova"/>
              <a:cs typeface="Proxima Nova"/>
              <a:sym typeface="Proxima Nova"/>
            </a:endParaRPr>
          </a:p>
        </p:txBody>
      </p:sp>
      <p:pic>
        <p:nvPicPr>
          <p:cNvPr id="286" name="Google Shape;286;p37"/>
          <p:cNvPicPr preferRelativeResize="0"/>
          <p:nvPr/>
        </p:nvPicPr>
        <p:blipFill>
          <a:blip r:embed="rId3">
            <a:alphaModFix/>
          </a:blip>
          <a:stretch>
            <a:fillRect/>
          </a:stretch>
        </p:blipFill>
        <p:spPr>
          <a:xfrm>
            <a:off x="7093750" y="2784125"/>
            <a:ext cx="3985826" cy="3135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8"/>
          <p:cNvSpPr txBox="1">
            <a:spLocks noGrp="1"/>
          </p:cNvSpPr>
          <p:nvPr>
            <p:ph type="body" idx="1"/>
          </p:nvPr>
        </p:nvSpPr>
        <p:spPr>
          <a:xfrm>
            <a:off x="323525" y="1025300"/>
            <a:ext cx="115959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latin typeface="Proxima Nova"/>
                <a:ea typeface="Proxima Nova"/>
                <a:cs typeface="Proxima Nova"/>
                <a:sym typeface="Proxima Nova"/>
              </a:rPr>
              <a:t>Input Data C (Competitors)</a:t>
            </a:r>
            <a:endParaRPr b="1">
              <a:latin typeface="Proxima Nova"/>
              <a:ea typeface="Proxima Nova"/>
              <a:cs typeface="Proxima Nova"/>
              <a:sym typeface="Proxima Nova"/>
            </a:endParaRPr>
          </a:p>
        </p:txBody>
      </p:sp>
      <p:sp>
        <p:nvSpPr>
          <p:cNvPr id="292" name="Google Shape;292;p38"/>
          <p:cNvSpPr txBox="1"/>
          <p:nvPr/>
        </p:nvSpPr>
        <p:spPr>
          <a:xfrm>
            <a:off x="853475" y="2347200"/>
            <a:ext cx="10520700" cy="26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US" sz="2600" b="1">
                <a:solidFill>
                  <a:srgbClr val="434343"/>
                </a:solidFill>
                <a:latin typeface="Proxima Nova"/>
                <a:ea typeface="Proxima Nova"/>
                <a:cs typeface="Proxima Nova"/>
                <a:sym typeface="Proxima Nova"/>
              </a:rPr>
              <a:t>Competitor Measure = </a:t>
            </a:r>
            <a:r>
              <a:rPr lang="en-US" sz="2600" b="1">
                <a:solidFill>
                  <a:schemeClr val="accent1"/>
                </a:solidFill>
                <a:latin typeface="Proxima Nova"/>
                <a:ea typeface="Proxima Nova"/>
                <a:cs typeface="Proxima Nova"/>
                <a:sym typeface="Proxima Nova"/>
              </a:rPr>
              <a:t>Total Revenue in Zip Code</a:t>
            </a:r>
            <a:r>
              <a:rPr lang="en-US" sz="2600" b="1">
                <a:solidFill>
                  <a:srgbClr val="434343"/>
                </a:solidFill>
                <a:latin typeface="Proxima Nova"/>
                <a:ea typeface="Proxima Nova"/>
                <a:cs typeface="Proxima Nova"/>
                <a:sym typeface="Proxima Nova"/>
              </a:rPr>
              <a:t> - </a:t>
            </a:r>
            <a:r>
              <a:rPr lang="en-US" sz="2600" b="1">
                <a:solidFill>
                  <a:schemeClr val="accent3"/>
                </a:solidFill>
                <a:latin typeface="Proxima Nova"/>
                <a:ea typeface="Proxima Nova"/>
                <a:cs typeface="Proxima Nova"/>
                <a:sym typeface="Proxima Nova"/>
              </a:rPr>
              <a:t>Walmart Revenue</a:t>
            </a:r>
            <a:endParaRPr sz="2600" b="1">
              <a:solidFill>
                <a:schemeClr val="accent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l" rtl="0">
              <a:spcBef>
                <a:spcPts val="0"/>
              </a:spcBef>
              <a:spcAft>
                <a:spcPts val="0"/>
              </a:spcAft>
              <a:buNone/>
            </a:pPr>
            <a:endParaRPr sz="2000">
              <a:solidFill>
                <a:srgbClr val="434343"/>
              </a:solidFill>
              <a:latin typeface="Proxima Nova"/>
              <a:ea typeface="Proxima Nova"/>
              <a:cs typeface="Proxima Nova"/>
              <a:sym typeface="Proxima Nova"/>
            </a:endParaRPr>
          </a:p>
          <a:p>
            <a:pPr marL="0" lvl="0" indent="0" algn="ctr" rtl="0">
              <a:spcBef>
                <a:spcPts val="0"/>
              </a:spcBef>
              <a:spcAft>
                <a:spcPts val="0"/>
              </a:spcAft>
              <a:buNone/>
            </a:pPr>
            <a:r>
              <a:rPr lang="en-US" sz="2000">
                <a:solidFill>
                  <a:srgbClr val="434343"/>
                </a:solidFill>
                <a:latin typeface="Proxima Nova"/>
                <a:ea typeface="Proxima Nova"/>
                <a:cs typeface="Proxima Nova"/>
                <a:sym typeface="Proxima Nova"/>
              </a:rPr>
              <a:t>Sources: Census, credit card issuers such as Visa (costly)</a:t>
            </a:r>
            <a:endParaRPr sz="2000">
              <a:solidFill>
                <a:srgbClr val="434343"/>
              </a:solidFill>
              <a:latin typeface="Proxima Nova"/>
              <a:ea typeface="Proxima Nova"/>
              <a:cs typeface="Proxima Nova"/>
              <a:sym typeface="Proxima Nova"/>
            </a:endParaRPr>
          </a:p>
        </p:txBody>
      </p:sp>
      <p:sp>
        <p:nvSpPr>
          <p:cNvPr id="293" name="Google Shape;293;p38"/>
          <p:cNvSpPr txBox="1"/>
          <p:nvPr/>
        </p:nvSpPr>
        <p:spPr>
          <a:xfrm>
            <a:off x="4910900" y="3562575"/>
            <a:ext cx="2943900" cy="9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a:solidFill>
                  <a:srgbClr val="434343"/>
                </a:solidFill>
                <a:latin typeface="Proxima Nova"/>
                <a:ea typeface="Proxima Nova"/>
                <a:cs typeface="Proxima Nova"/>
                <a:sym typeface="Proxima Nova"/>
              </a:rPr>
              <a:t>Total revenue of the same competitor category within a zip code level area</a:t>
            </a:r>
            <a:endParaRPr sz="1800">
              <a:solidFill>
                <a:srgbClr val="434343"/>
              </a:solidFill>
              <a:latin typeface="Proxima Nova"/>
              <a:ea typeface="Proxima Nova"/>
              <a:cs typeface="Proxima Nova"/>
              <a:sym typeface="Proxima Nova"/>
            </a:endParaRPr>
          </a:p>
          <a:p>
            <a:pPr marL="0" lvl="0" indent="0" algn="ctr" rtl="0">
              <a:spcBef>
                <a:spcPts val="0"/>
              </a:spcBef>
              <a:spcAft>
                <a:spcPts val="0"/>
              </a:spcAft>
              <a:buNone/>
            </a:pPr>
            <a:endParaRPr sz="1800">
              <a:latin typeface="Proxima Nova"/>
              <a:ea typeface="Proxima Nova"/>
              <a:cs typeface="Proxima Nova"/>
              <a:sym typeface="Proxima Nova"/>
            </a:endParaRPr>
          </a:p>
        </p:txBody>
      </p:sp>
      <p:sp>
        <p:nvSpPr>
          <p:cNvPr id="294" name="Google Shape;294;p38"/>
          <p:cNvSpPr txBox="1"/>
          <p:nvPr/>
        </p:nvSpPr>
        <p:spPr>
          <a:xfrm>
            <a:off x="8931425" y="3562575"/>
            <a:ext cx="1957500" cy="9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434343"/>
                </a:solidFill>
                <a:latin typeface="Proxima Nova"/>
                <a:ea typeface="Proxima Nova"/>
                <a:cs typeface="Proxima Nova"/>
                <a:sym typeface="Proxima Nova"/>
              </a:rPr>
              <a:t>Known revenue of Walmart stores within zip code</a:t>
            </a:r>
            <a:endParaRPr sz="1800">
              <a:solidFill>
                <a:srgbClr val="434343"/>
              </a:solidFill>
              <a:latin typeface="Proxima Nova"/>
              <a:ea typeface="Proxima Nova"/>
              <a:cs typeface="Proxima Nova"/>
              <a:sym typeface="Proxima Nova"/>
            </a:endParaRPr>
          </a:p>
          <a:p>
            <a:pPr marL="0" lvl="0" indent="0" algn="ctr" rtl="0">
              <a:spcBef>
                <a:spcPts val="0"/>
              </a:spcBef>
              <a:spcAft>
                <a:spcPts val="0"/>
              </a:spcAft>
              <a:buNone/>
            </a:pPr>
            <a:endParaRPr sz="1800">
              <a:latin typeface="Proxima Nova"/>
              <a:ea typeface="Proxima Nova"/>
              <a:cs typeface="Proxima Nova"/>
              <a:sym typeface="Proxima Nova"/>
            </a:endParaRPr>
          </a:p>
        </p:txBody>
      </p:sp>
      <p:sp>
        <p:nvSpPr>
          <p:cNvPr id="295" name="Google Shape;295;p38"/>
          <p:cNvSpPr/>
          <p:nvPr/>
        </p:nvSpPr>
        <p:spPr>
          <a:xfrm rot="-5400000">
            <a:off x="6251738" y="1282350"/>
            <a:ext cx="262200" cy="3950700"/>
          </a:xfrm>
          <a:prstGeom prst="leftBrace">
            <a:avLst>
              <a:gd name="adj1" fmla="val 40748"/>
              <a:gd name="adj2" fmla="val 5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rot="-5400000">
            <a:off x="9779063" y="1884300"/>
            <a:ext cx="262200" cy="2746800"/>
          </a:xfrm>
          <a:prstGeom prst="leftBrace">
            <a:avLst>
              <a:gd name="adj1" fmla="val 40748"/>
              <a:gd name="adj2" fmla="val 50000"/>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p:nvPr/>
        </p:nvSpPr>
        <p:spPr>
          <a:xfrm>
            <a:off x="817800" y="3562575"/>
            <a:ext cx="3464700" cy="99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434343"/>
                </a:solidFill>
                <a:latin typeface="Proxima Nova"/>
                <a:ea typeface="Proxima Nova"/>
                <a:cs typeface="Proxima Nova"/>
                <a:sym typeface="Proxima Nova"/>
              </a:rPr>
              <a:t>Competitor measure by category (e.g. groceries, homegoods, pharmacies)</a:t>
            </a:r>
            <a:endParaRPr sz="1800">
              <a:solidFill>
                <a:srgbClr val="434343"/>
              </a:solidFill>
              <a:latin typeface="Proxima Nova"/>
              <a:ea typeface="Proxima Nova"/>
              <a:cs typeface="Proxima Nova"/>
              <a:sym typeface="Proxima Nova"/>
            </a:endParaRPr>
          </a:p>
          <a:p>
            <a:pPr marL="0" lvl="0" indent="0" algn="ctr" rtl="0">
              <a:spcBef>
                <a:spcPts val="0"/>
              </a:spcBef>
              <a:spcAft>
                <a:spcPts val="0"/>
              </a:spcAft>
              <a:buNone/>
            </a:pPr>
            <a:endParaRPr sz="1800">
              <a:latin typeface="Proxima Nova"/>
              <a:ea typeface="Proxima Nova"/>
              <a:cs typeface="Proxima Nova"/>
              <a:sym typeface="Proxima Nova"/>
            </a:endParaRPr>
          </a:p>
        </p:txBody>
      </p:sp>
      <p:sp>
        <p:nvSpPr>
          <p:cNvPr id="298" name="Google Shape;298;p38"/>
          <p:cNvSpPr/>
          <p:nvPr/>
        </p:nvSpPr>
        <p:spPr>
          <a:xfrm rot="-5400000">
            <a:off x="2419050" y="1668150"/>
            <a:ext cx="262200" cy="3179100"/>
          </a:xfrm>
          <a:prstGeom prst="leftBrace">
            <a:avLst>
              <a:gd name="adj1" fmla="val 40748"/>
              <a:gd name="adj2" fmla="val 50000"/>
            </a:avLst>
          </a:prstGeom>
          <a:no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body" idx="1"/>
          </p:nvPr>
        </p:nvSpPr>
        <p:spPr>
          <a:xfrm>
            <a:off x="323529" y="720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t>Input Data X (Internal)</a:t>
            </a:r>
            <a:endParaRPr b="1"/>
          </a:p>
        </p:txBody>
      </p:sp>
      <p:pic>
        <p:nvPicPr>
          <p:cNvPr id="304" name="Google Shape;304;p39"/>
          <p:cNvPicPr preferRelativeResize="0"/>
          <p:nvPr/>
        </p:nvPicPr>
        <p:blipFill>
          <a:blip r:embed="rId3">
            <a:alphaModFix/>
          </a:blip>
          <a:stretch>
            <a:fillRect/>
          </a:stretch>
        </p:blipFill>
        <p:spPr>
          <a:xfrm>
            <a:off x="6193800" y="1777820"/>
            <a:ext cx="4884299" cy="3531505"/>
          </a:xfrm>
          <a:prstGeom prst="rect">
            <a:avLst/>
          </a:prstGeom>
          <a:noFill/>
          <a:ln>
            <a:noFill/>
          </a:ln>
        </p:spPr>
      </p:pic>
      <p:pic>
        <p:nvPicPr>
          <p:cNvPr id="305" name="Google Shape;305;p39"/>
          <p:cNvPicPr preferRelativeResize="0"/>
          <p:nvPr/>
        </p:nvPicPr>
        <p:blipFill>
          <a:blip r:embed="rId4">
            <a:alphaModFix/>
          </a:blip>
          <a:stretch>
            <a:fillRect/>
          </a:stretch>
        </p:blipFill>
        <p:spPr>
          <a:xfrm>
            <a:off x="432000" y="1854025"/>
            <a:ext cx="4800608" cy="3531500"/>
          </a:xfrm>
          <a:prstGeom prst="rect">
            <a:avLst/>
          </a:prstGeom>
          <a:noFill/>
          <a:ln>
            <a:noFill/>
          </a:ln>
        </p:spPr>
      </p:pic>
      <p:sp>
        <p:nvSpPr>
          <p:cNvPr id="306" name="Google Shape;306;p39"/>
          <p:cNvSpPr/>
          <p:nvPr/>
        </p:nvSpPr>
        <p:spPr>
          <a:xfrm>
            <a:off x="5080200" y="4658925"/>
            <a:ext cx="6630900" cy="17388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000" b="1">
                <a:latin typeface="Proxima Nova"/>
                <a:ea typeface="Proxima Nova"/>
                <a:cs typeface="Proxima Nova"/>
                <a:sym typeface="Proxima Nova"/>
              </a:rPr>
              <a:t>Allocation</a:t>
            </a:r>
            <a:endParaRPr sz="2000" b="1">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How much should be allocated to other zip-code areas?</a:t>
            </a:r>
            <a:endParaRPr sz="1800">
              <a:solidFill>
                <a:schemeClr val="dk1"/>
              </a:solidFill>
              <a:latin typeface="Proxima Nova"/>
              <a:ea typeface="Proxima Nova"/>
              <a:cs typeface="Proxima Nova"/>
              <a:sym typeface="Proxima Nova"/>
            </a:endParaRPr>
          </a:p>
          <a:p>
            <a:pPr marL="457200" lvl="0" indent="-342900" algn="l" rtl="0">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How much will X change in the original zip code where the store is located at?</a:t>
            </a:r>
            <a:endParaRPr sz="1800">
              <a:solidFill>
                <a:schemeClr val="dk1"/>
              </a:solidFill>
              <a:latin typeface="Proxima Nova"/>
              <a:ea typeface="Proxima Nova"/>
              <a:cs typeface="Proxima Nova"/>
              <a:sym typeface="Proxima Nova"/>
            </a:endParaRPr>
          </a:p>
        </p:txBody>
      </p:sp>
      <p:sp>
        <p:nvSpPr>
          <p:cNvPr id="307" name="Google Shape;307;p39"/>
          <p:cNvSpPr/>
          <p:nvPr/>
        </p:nvSpPr>
        <p:spPr>
          <a:xfrm>
            <a:off x="596725" y="5166225"/>
            <a:ext cx="4655700" cy="724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Proxima Nova"/>
                <a:ea typeface="Proxima Nova"/>
                <a:cs typeface="Proxima Nova"/>
                <a:sym typeface="Proxima Nova"/>
              </a:rPr>
              <a:t>Missing X data for some zip codes</a:t>
            </a:r>
            <a:endParaRPr sz="18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0"/>
          <p:cNvPicPr preferRelativeResize="0"/>
          <p:nvPr/>
        </p:nvPicPr>
        <p:blipFill>
          <a:blip r:embed="rId3">
            <a:alphaModFix/>
          </a:blip>
          <a:stretch>
            <a:fillRect/>
          </a:stretch>
        </p:blipFill>
        <p:spPr>
          <a:xfrm>
            <a:off x="3140250" y="2108713"/>
            <a:ext cx="2299025" cy="846475"/>
          </a:xfrm>
          <a:prstGeom prst="rect">
            <a:avLst/>
          </a:prstGeom>
          <a:noFill/>
          <a:ln>
            <a:noFill/>
          </a:ln>
        </p:spPr>
      </p:pic>
      <p:pic>
        <p:nvPicPr>
          <p:cNvPr id="313" name="Google Shape;313;p40"/>
          <p:cNvPicPr preferRelativeResize="0"/>
          <p:nvPr/>
        </p:nvPicPr>
        <p:blipFill>
          <a:blip r:embed="rId4">
            <a:alphaModFix/>
          </a:blip>
          <a:stretch>
            <a:fillRect/>
          </a:stretch>
        </p:blipFill>
        <p:spPr>
          <a:xfrm>
            <a:off x="3140250" y="2993278"/>
            <a:ext cx="2299025" cy="840847"/>
          </a:xfrm>
          <a:prstGeom prst="rect">
            <a:avLst/>
          </a:prstGeom>
          <a:noFill/>
          <a:ln>
            <a:noFill/>
          </a:ln>
        </p:spPr>
      </p:pic>
      <p:pic>
        <p:nvPicPr>
          <p:cNvPr id="314" name="Google Shape;314;p40"/>
          <p:cNvPicPr preferRelativeResize="0"/>
          <p:nvPr/>
        </p:nvPicPr>
        <p:blipFill>
          <a:blip r:embed="rId5">
            <a:alphaModFix/>
          </a:blip>
          <a:stretch>
            <a:fillRect/>
          </a:stretch>
        </p:blipFill>
        <p:spPr>
          <a:xfrm>
            <a:off x="3140250" y="3872200"/>
            <a:ext cx="2299025" cy="798273"/>
          </a:xfrm>
          <a:prstGeom prst="rect">
            <a:avLst/>
          </a:prstGeom>
          <a:noFill/>
          <a:ln>
            <a:noFill/>
          </a:ln>
        </p:spPr>
      </p:pic>
      <p:pic>
        <p:nvPicPr>
          <p:cNvPr id="315" name="Google Shape;315;p40"/>
          <p:cNvPicPr preferRelativeResize="0"/>
          <p:nvPr/>
        </p:nvPicPr>
        <p:blipFill>
          <a:blip r:embed="rId6">
            <a:alphaModFix/>
          </a:blip>
          <a:stretch>
            <a:fillRect/>
          </a:stretch>
        </p:blipFill>
        <p:spPr>
          <a:xfrm>
            <a:off x="3140250" y="5063214"/>
            <a:ext cx="2299025" cy="900540"/>
          </a:xfrm>
          <a:prstGeom prst="rect">
            <a:avLst/>
          </a:prstGeom>
          <a:noFill/>
          <a:ln>
            <a:noFill/>
          </a:ln>
        </p:spPr>
      </p:pic>
      <p:sp>
        <p:nvSpPr>
          <p:cNvPr id="316" name="Google Shape;316;p40"/>
          <p:cNvSpPr txBox="1"/>
          <p:nvPr/>
        </p:nvSpPr>
        <p:spPr>
          <a:xfrm>
            <a:off x="974524" y="2344700"/>
            <a:ext cx="1974415" cy="44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latin typeface="Proxima Nova"/>
                <a:ea typeface="Proxima Nova"/>
                <a:cs typeface="Proxima Nova"/>
                <a:sym typeface="Proxima Nova"/>
              </a:rPr>
              <a:t>Store Size</a:t>
            </a: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r>
              <a:rPr lang="en-US" sz="1800" b="1" dirty="0">
                <a:latin typeface="Proxima Nova"/>
                <a:ea typeface="Proxima Nova"/>
                <a:cs typeface="Proxima Nova"/>
                <a:sym typeface="Proxima Nova"/>
              </a:rPr>
              <a:t>Employees</a:t>
            </a: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r>
              <a:rPr lang="en-US" sz="1800" b="1" dirty="0">
                <a:latin typeface="Proxima Nova"/>
                <a:ea typeface="Proxima Nova"/>
                <a:cs typeface="Proxima Nova"/>
                <a:sym typeface="Proxima Nova"/>
              </a:rPr>
              <a:t>Square Feet</a:t>
            </a: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r>
              <a:rPr lang="en-US" sz="1800" b="1" dirty="0">
                <a:latin typeface="Proxima Nova"/>
                <a:ea typeface="Proxima Nova"/>
                <a:cs typeface="Proxima Nova"/>
                <a:sym typeface="Proxima Nova"/>
              </a:rPr>
              <a:t>…</a:t>
            </a: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r>
              <a:rPr lang="en-US" sz="1800" b="1" dirty="0">
                <a:latin typeface="Proxima Nova"/>
                <a:ea typeface="Proxima Nova"/>
                <a:cs typeface="Proxima Nova"/>
                <a:sym typeface="Proxima Nova"/>
              </a:rPr>
              <a:t>Number of Total</a:t>
            </a:r>
            <a:endParaRPr sz="1800" b="1" dirty="0">
              <a:latin typeface="Proxima Nova"/>
              <a:ea typeface="Proxima Nova"/>
              <a:cs typeface="Proxima Nova"/>
              <a:sym typeface="Proxima Nova"/>
            </a:endParaRPr>
          </a:p>
          <a:p>
            <a:pPr marL="0" lvl="0" indent="0" algn="l" rtl="0">
              <a:spcBef>
                <a:spcPts val="0"/>
              </a:spcBef>
              <a:spcAft>
                <a:spcPts val="0"/>
              </a:spcAft>
              <a:buNone/>
            </a:pPr>
            <a:r>
              <a:rPr lang="en-US" sz="1800" b="1" dirty="0">
                <a:latin typeface="Proxima Nova"/>
                <a:ea typeface="Proxima Nova"/>
                <a:cs typeface="Proxima Nova"/>
                <a:sym typeface="Proxima Nova"/>
              </a:rPr>
              <a:t>Transactions</a:t>
            </a:r>
            <a:endParaRPr sz="1800" b="1" dirty="0">
              <a:latin typeface="Proxima Nova"/>
              <a:ea typeface="Proxima Nova"/>
              <a:cs typeface="Proxima Nova"/>
              <a:sym typeface="Proxima Nova"/>
            </a:endParaRPr>
          </a:p>
          <a:p>
            <a:pPr marL="0" lvl="0" indent="0" algn="l" rtl="0">
              <a:spcBef>
                <a:spcPts val="0"/>
              </a:spcBef>
              <a:spcAft>
                <a:spcPts val="0"/>
              </a:spcAft>
              <a:buNone/>
            </a:pPr>
            <a:endParaRPr sz="1800" b="1" dirty="0">
              <a:latin typeface="Proxima Nova"/>
              <a:ea typeface="Proxima Nova"/>
              <a:cs typeface="Proxima Nova"/>
              <a:sym typeface="Proxima Nova"/>
            </a:endParaRPr>
          </a:p>
          <a:p>
            <a:pPr marL="0" lvl="0" indent="0" algn="l" rtl="0">
              <a:spcBef>
                <a:spcPts val="0"/>
              </a:spcBef>
              <a:spcAft>
                <a:spcPts val="0"/>
              </a:spcAft>
              <a:buNone/>
            </a:pPr>
            <a:endParaRPr b="1" dirty="0">
              <a:latin typeface="Proxima Nova"/>
              <a:ea typeface="Proxima Nova"/>
              <a:cs typeface="Proxima Nova"/>
              <a:sym typeface="Proxima Nova"/>
            </a:endParaRPr>
          </a:p>
        </p:txBody>
      </p:sp>
      <p:sp>
        <p:nvSpPr>
          <p:cNvPr id="317" name="Google Shape;317;p40"/>
          <p:cNvSpPr txBox="1"/>
          <p:nvPr/>
        </p:nvSpPr>
        <p:spPr>
          <a:xfrm>
            <a:off x="3650688" y="4670475"/>
            <a:ext cx="1759500"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a:t>
            </a:r>
            <a:endParaRPr/>
          </a:p>
        </p:txBody>
      </p:sp>
      <p:sp>
        <p:nvSpPr>
          <p:cNvPr id="318" name="Google Shape;318;p40"/>
          <p:cNvSpPr txBox="1">
            <a:spLocks noGrp="1"/>
          </p:cNvSpPr>
          <p:nvPr>
            <p:ph type="body" idx="1"/>
          </p:nvPr>
        </p:nvSpPr>
        <p:spPr>
          <a:xfrm>
            <a:off x="309454" y="7334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b="1">
                <a:latin typeface="Proxima Nova"/>
                <a:ea typeface="Proxima Nova"/>
                <a:cs typeface="Proxima Nova"/>
                <a:sym typeface="Proxima Nova"/>
              </a:rPr>
              <a:t>Fuzzifying Input Data X </a:t>
            </a:r>
            <a:endParaRPr b="1">
              <a:latin typeface="Proxima Nova"/>
              <a:ea typeface="Proxima Nova"/>
              <a:cs typeface="Proxima Nova"/>
              <a:sym typeface="Proxima Nova"/>
            </a:endParaRPr>
          </a:p>
        </p:txBody>
      </p:sp>
      <p:sp>
        <p:nvSpPr>
          <p:cNvPr id="319" name="Google Shape;319;p40"/>
          <p:cNvSpPr txBox="1"/>
          <p:nvPr/>
        </p:nvSpPr>
        <p:spPr>
          <a:xfrm>
            <a:off x="6263425" y="2741750"/>
            <a:ext cx="4810200" cy="3535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1000"/>
              </a:spcBef>
              <a:spcAft>
                <a:spcPts val="0"/>
              </a:spcAft>
              <a:buSzPts val="2000"/>
              <a:buFont typeface="Proxima Nova"/>
              <a:buAutoNum type="arabicPeriod"/>
            </a:pPr>
            <a:r>
              <a:rPr lang="en-US" sz="2000">
                <a:latin typeface="Proxima Nova"/>
                <a:ea typeface="Proxima Nova"/>
                <a:cs typeface="Proxima Nova"/>
                <a:sym typeface="Proxima Nova"/>
              </a:rPr>
              <a:t>Take the center of each zip code (exact latitude and longitude given) as a starting point</a:t>
            </a:r>
            <a:endParaRPr sz="2000">
              <a:latin typeface="Proxima Nova"/>
              <a:ea typeface="Proxima Nova"/>
              <a:cs typeface="Proxima Nova"/>
              <a:sym typeface="Proxima Nova"/>
            </a:endParaRPr>
          </a:p>
          <a:p>
            <a:pPr marL="457200" lvl="0" indent="-355600" algn="l" rtl="0">
              <a:lnSpc>
                <a:spcPct val="115000"/>
              </a:lnSpc>
              <a:spcBef>
                <a:spcPts val="1000"/>
              </a:spcBef>
              <a:spcAft>
                <a:spcPts val="0"/>
              </a:spcAft>
              <a:buSzPts val="2000"/>
              <a:buFont typeface="Proxima Nova"/>
              <a:buAutoNum type="arabicPeriod"/>
            </a:pPr>
            <a:r>
              <a:rPr lang="en-US" sz="2000">
                <a:latin typeface="Proxima Nova"/>
                <a:ea typeface="Proxima Nova"/>
                <a:cs typeface="Proxima Nova"/>
                <a:sym typeface="Proxima Nova"/>
              </a:rPr>
              <a:t>Calculate the distance between the center and other Walmart stores</a:t>
            </a:r>
            <a:endParaRPr sz="2000">
              <a:latin typeface="Proxima Nova"/>
              <a:ea typeface="Proxima Nova"/>
              <a:cs typeface="Proxima Nova"/>
              <a:sym typeface="Proxima Nova"/>
            </a:endParaRPr>
          </a:p>
          <a:p>
            <a:pPr marL="457200" lvl="0" indent="-355600" algn="l" rtl="0">
              <a:lnSpc>
                <a:spcPct val="115000"/>
              </a:lnSpc>
              <a:spcBef>
                <a:spcPts val="1000"/>
              </a:spcBef>
              <a:spcAft>
                <a:spcPts val="0"/>
              </a:spcAft>
              <a:buSzPts val="2000"/>
              <a:buFont typeface="Proxima Nova"/>
              <a:buAutoNum type="arabicPeriod"/>
            </a:pPr>
            <a:r>
              <a:rPr lang="en-US" sz="2000">
                <a:latin typeface="Proxima Nova"/>
                <a:ea typeface="Proxima Nova"/>
                <a:cs typeface="Proxima Nova"/>
                <a:sym typeface="Proxima Nova"/>
              </a:rPr>
              <a:t>Divide corresponding Xs by distance </a:t>
            </a:r>
            <a:endParaRPr sz="2000">
              <a:latin typeface="Proxima Nova"/>
              <a:ea typeface="Proxima Nova"/>
              <a:cs typeface="Proxima Nova"/>
              <a:sym typeface="Proxima Nova"/>
            </a:endParaRPr>
          </a:p>
          <a:p>
            <a:pPr marL="457200" lvl="0" indent="-355600" algn="l" rtl="0">
              <a:lnSpc>
                <a:spcPct val="115000"/>
              </a:lnSpc>
              <a:spcBef>
                <a:spcPts val="1000"/>
              </a:spcBef>
              <a:spcAft>
                <a:spcPts val="0"/>
              </a:spcAft>
              <a:buSzPts val="2000"/>
              <a:buFont typeface="Proxima Nova"/>
              <a:buAutoNum type="arabicPeriod"/>
            </a:pPr>
            <a:r>
              <a:rPr lang="en-US" sz="2000">
                <a:latin typeface="Proxima Nova"/>
                <a:ea typeface="Proxima Nova"/>
                <a:cs typeface="Proxima Nova"/>
                <a:sym typeface="Proxima Nova"/>
              </a:rPr>
              <a:t>Take a sum of step 3</a:t>
            </a:r>
            <a:endParaRPr sz="2000">
              <a:latin typeface="Proxima Nova"/>
              <a:ea typeface="Proxima Nova"/>
              <a:cs typeface="Proxima Nova"/>
              <a:sym typeface="Proxima Nova"/>
            </a:endParaRPr>
          </a:p>
        </p:txBody>
      </p:sp>
      <p:sp>
        <p:nvSpPr>
          <p:cNvPr id="320" name="Google Shape;320;p40"/>
          <p:cNvSpPr txBox="1"/>
          <p:nvPr/>
        </p:nvSpPr>
        <p:spPr>
          <a:xfrm>
            <a:off x="6263425" y="2215175"/>
            <a:ext cx="5314200" cy="5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Proxima Nova"/>
                <a:ea typeface="Proxima Nova"/>
                <a:cs typeface="Proxima Nova"/>
                <a:sym typeface="Proxima Nova"/>
              </a:rPr>
              <a:t>For each data record (zip code):</a:t>
            </a:r>
            <a:endParaRPr sz="2400" b="1">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1"/>
          <p:cNvSpPr txBox="1">
            <a:spLocks noGrp="1"/>
          </p:cNvSpPr>
          <p:nvPr>
            <p:ph type="body" idx="1"/>
          </p:nvPr>
        </p:nvSpPr>
        <p:spPr>
          <a:xfrm>
            <a:off x="323529" y="5681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latin typeface="Proxima Nova"/>
                <a:ea typeface="Proxima Nova"/>
                <a:cs typeface="Proxima Nova"/>
                <a:sym typeface="Proxima Nova"/>
              </a:rPr>
              <a:t>Example of Fuzzification</a:t>
            </a:r>
            <a:endParaRPr b="1">
              <a:latin typeface="Proxima Nova"/>
              <a:ea typeface="Proxima Nova"/>
              <a:cs typeface="Proxima Nova"/>
              <a:sym typeface="Proxima Nova"/>
            </a:endParaRPr>
          </a:p>
        </p:txBody>
      </p:sp>
      <p:pic>
        <p:nvPicPr>
          <p:cNvPr id="326" name="Google Shape;326;p41"/>
          <p:cNvPicPr preferRelativeResize="0"/>
          <p:nvPr/>
        </p:nvPicPr>
        <p:blipFill rotWithShape="1">
          <a:blip r:embed="rId3">
            <a:alphaModFix/>
          </a:blip>
          <a:srcRect t="17293"/>
          <a:stretch/>
        </p:blipFill>
        <p:spPr>
          <a:xfrm>
            <a:off x="2744963" y="1568426"/>
            <a:ext cx="6702072" cy="3905501"/>
          </a:xfrm>
          <a:prstGeom prst="rect">
            <a:avLst/>
          </a:prstGeom>
          <a:noFill/>
          <a:ln>
            <a:noFill/>
          </a:ln>
        </p:spPr>
      </p:pic>
      <p:pic>
        <p:nvPicPr>
          <p:cNvPr id="327" name="Google Shape;327;p41"/>
          <p:cNvPicPr preferRelativeResize="0"/>
          <p:nvPr/>
        </p:nvPicPr>
        <p:blipFill>
          <a:blip r:embed="rId4">
            <a:alphaModFix/>
          </a:blip>
          <a:stretch>
            <a:fillRect/>
          </a:stretch>
        </p:blipFill>
        <p:spPr>
          <a:xfrm>
            <a:off x="3836375" y="5487025"/>
            <a:ext cx="4575125" cy="114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2"/>
          <p:cNvSpPr txBox="1">
            <a:spLocks noGrp="1"/>
          </p:cNvSpPr>
          <p:nvPr>
            <p:ph type="body" idx="1"/>
          </p:nvPr>
        </p:nvSpPr>
        <p:spPr>
          <a:xfrm>
            <a:off x="323529" y="720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t>Input Data Selection: PLS</a:t>
            </a:r>
            <a:endParaRPr b="1"/>
          </a:p>
        </p:txBody>
      </p:sp>
      <p:sp>
        <p:nvSpPr>
          <p:cNvPr id="333" name="Google Shape;333;p42"/>
          <p:cNvSpPr txBox="1"/>
          <p:nvPr/>
        </p:nvSpPr>
        <p:spPr>
          <a:xfrm>
            <a:off x="921625" y="2425700"/>
            <a:ext cx="3947700" cy="30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Proxima Nova"/>
                <a:ea typeface="Proxima Nova"/>
                <a:cs typeface="Proxima Nova"/>
                <a:sym typeface="Proxima Nova"/>
              </a:rPr>
              <a:t>With limited records, we would like to select only significant fields since we need more records than unknown parameters to build a model. </a:t>
            </a:r>
            <a:endParaRPr sz="1800">
              <a:latin typeface="Proxima Nova"/>
              <a:ea typeface="Proxima Nova"/>
              <a:cs typeface="Proxima Nova"/>
              <a:sym typeface="Proxima Nova"/>
            </a:endParaRPr>
          </a:p>
          <a:p>
            <a:pPr marL="0" lvl="0" indent="0" algn="l" rtl="0">
              <a:spcBef>
                <a:spcPts val="0"/>
              </a:spcBef>
              <a:spcAft>
                <a:spcPts val="0"/>
              </a:spcAft>
              <a:buNone/>
            </a:pPr>
            <a:endParaRPr sz="18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US" sz="1800">
                <a:solidFill>
                  <a:schemeClr val="dk1"/>
                </a:solidFill>
                <a:latin typeface="Proxima Nova"/>
                <a:ea typeface="Proxima Nova"/>
                <a:cs typeface="Proxima Nova"/>
                <a:sym typeface="Proxima Nova"/>
              </a:rPr>
              <a:t>PCA is not the best practice for supervised models because it tends to ignore dependent variables.</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334" name="Google Shape;334;p42"/>
          <p:cNvSpPr txBox="1"/>
          <p:nvPr/>
        </p:nvSpPr>
        <p:spPr>
          <a:xfrm>
            <a:off x="6126725" y="3070700"/>
            <a:ext cx="5031600" cy="22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Proxima Nova"/>
                <a:ea typeface="Proxima Nova"/>
                <a:cs typeface="Proxima Nova"/>
                <a:sym typeface="Proxima Nova"/>
              </a:rPr>
              <a:t>PLS standardizes input variables first and finds different combinations which maximize inter-class variance. This way we can reduce dimension for the supervised model. With the limited number of records, PLS will help select the input data fields that should be fed into the model instead of all fields considered.</a:t>
            </a:r>
            <a:endParaRPr sz="1800">
              <a:latin typeface="Proxima Nova"/>
              <a:ea typeface="Proxima Nova"/>
              <a:cs typeface="Proxima Nova"/>
              <a:sym typeface="Proxima Nova"/>
            </a:endParaRPr>
          </a:p>
        </p:txBody>
      </p:sp>
      <p:sp>
        <p:nvSpPr>
          <p:cNvPr id="335" name="Google Shape;335;p42"/>
          <p:cNvSpPr/>
          <p:nvPr/>
        </p:nvSpPr>
        <p:spPr>
          <a:xfrm>
            <a:off x="6050525" y="2174750"/>
            <a:ext cx="4770000" cy="724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lnSpc>
                <a:spcPct val="90000"/>
              </a:lnSpc>
              <a:spcBef>
                <a:spcPts val="1000"/>
              </a:spcBef>
              <a:spcAft>
                <a:spcPts val="0"/>
              </a:spcAft>
              <a:buClr>
                <a:schemeClr val="dk1"/>
              </a:buClr>
              <a:buSzPts val="1100"/>
              <a:buFont typeface="Arial"/>
              <a:buNone/>
            </a:pPr>
            <a:r>
              <a:rPr lang="en-US" sz="2400" b="1">
                <a:solidFill>
                  <a:srgbClr val="262626"/>
                </a:solidFill>
              </a:rPr>
              <a:t>Partial Least Squares (PLS)</a:t>
            </a:r>
            <a:endParaRPr sz="2400"/>
          </a:p>
        </p:txBody>
      </p:sp>
      <p:cxnSp>
        <p:nvCxnSpPr>
          <p:cNvPr id="336" name="Google Shape;336;p42"/>
          <p:cNvCxnSpPr/>
          <p:nvPr/>
        </p:nvCxnSpPr>
        <p:spPr>
          <a:xfrm>
            <a:off x="5498025" y="2425700"/>
            <a:ext cx="0" cy="2639400"/>
          </a:xfrm>
          <a:prstGeom prst="straightConnector1">
            <a:avLst/>
          </a:prstGeom>
          <a:noFill/>
          <a:ln w="9525" cap="flat" cmpd="sng">
            <a:solidFill>
              <a:srgbClr val="B0B0B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3"/>
          <p:cNvSpPr txBox="1">
            <a:spLocks noGrp="1"/>
          </p:cNvSpPr>
          <p:nvPr>
            <p:ph type="body" idx="1"/>
          </p:nvPr>
        </p:nvSpPr>
        <p:spPr>
          <a:xfrm>
            <a:off x="2719100" y="720500"/>
            <a:ext cx="6416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b="1">
                <a:latin typeface="Proxima Nova"/>
                <a:ea typeface="Proxima Nova"/>
                <a:cs typeface="Proxima Nova"/>
                <a:sym typeface="Proxima Nova"/>
              </a:rPr>
              <a:t>Target Y </a:t>
            </a:r>
            <a:endParaRPr b="1">
              <a:latin typeface="Proxima Nova"/>
              <a:ea typeface="Proxima Nova"/>
              <a:cs typeface="Proxima Nova"/>
              <a:sym typeface="Proxima Nova"/>
            </a:endParaRPr>
          </a:p>
        </p:txBody>
      </p:sp>
      <p:pic>
        <p:nvPicPr>
          <p:cNvPr id="342" name="Google Shape;342;p43"/>
          <p:cNvPicPr preferRelativeResize="0"/>
          <p:nvPr/>
        </p:nvPicPr>
        <p:blipFill>
          <a:blip r:embed="rId3">
            <a:alphaModFix/>
          </a:blip>
          <a:stretch>
            <a:fillRect/>
          </a:stretch>
        </p:blipFill>
        <p:spPr>
          <a:xfrm>
            <a:off x="1094675" y="2216228"/>
            <a:ext cx="5415676" cy="3244975"/>
          </a:xfrm>
          <a:prstGeom prst="rect">
            <a:avLst/>
          </a:prstGeom>
          <a:noFill/>
          <a:ln>
            <a:noFill/>
          </a:ln>
        </p:spPr>
      </p:pic>
      <p:cxnSp>
        <p:nvCxnSpPr>
          <p:cNvPr id="343" name="Google Shape;343;p43"/>
          <p:cNvCxnSpPr/>
          <p:nvPr/>
        </p:nvCxnSpPr>
        <p:spPr>
          <a:xfrm>
            <a:off x="3995750" y="1976450"/>
            <a:ext cx="14400" cy="3886200"/>
          </a:xfrm>
          <a:prstGeom prst="straightConnector1">
            <a:avLst/>
          </a:prstGeom>
          <a:noFill/>
          <a:ln w="28575" cap="flat" cmpd="sng">
            <a:solidFill>
              <a:srgbClr val="737373"/>
            </a:solidFill>
            <a:prstDash val="solid"/>
            <a:round/>
            <a:headEnd type="none" w="med" len="med"/>
            <a:tailEnd type="none" w="med" len="med"/>
          </a:ln>
        </p:spPr>
      </p:cxnSp>
      <p:cxnSp>
        <p:nvCxnSpPr>
          <p:cNvPr id="344" name="Google Shape;344;p43"/>
          <p:cNvCxnSpPr/>
          <p:nvPr/>
        </p:nvCxnSpPr>
        <p:spPr>
          <a:xfrm>
            <a:off x="2767025" y="2009775"/>
            <a:ext cx="23700" cy="3929100"/>
          </a:xfrm>
          <a:prstGeom prst="straightConnector1">
            <a:avLst/>
          </a:prstGeom>
          <a:noFill/>
          <a:ln w="28575" cap="flat" cmpd="sng">
            <a:solidFill>
              <a:srgbClr val="737373"/>
            </a:solidFill>
            <a:prstDash val="dash"/>
            <a:round/>
            <a:headEnd type="none" w="med" len="med"/>
            <a:tailEnd type="none" w="med" len="med"/>
          </a:ln>
        </p:spPr>
      </p:cxnSp>
      <p:cxnSp>
        <p:nvCxnSpPr>
          <p:cNvPr id="345" name="Google Shape;345;p43"/>
          <p:cNvCxnSpPr/>
          <p:nvPr/>
        </p:nvCxnSpPr>
        <p:spPr>
          <a:xfrm rot="10800000">
            <a:off x="6367550" y="5281775"/>
            <a:ext cx="142800" cy="171300"/>
          </a:xfrm>
          <a:prstGeom prst="straightConnector1">
            <a:avLst/>
          </a:prstGeom>
          <a:noFill/>
          <a:ln w="38100" cap="flat" cmpd="sng">
            <a:solidFill>
              <a:schemeClr val="dk2"/>
            </a:solidFill>
            <a:prstDash val="solid"/>
            <a:round/>
            <a:headEnd type="none" w="med" len="med"/>
            <a:tailEnd type="none" w="med" len="med"/>
          </a:ln>
        </p:spPr>
      </p:cxnSp>
      <p:cxnSp>
        <p:nvCxnSpPr>
          <p:cNvPr id="346" name="Google Shape;346;p43"/>
          <p:cNvCxnSpPr/>
          <p:nvPr/>
        </p:nvCxnSpPr>
        <p:spPr>
          <a:xfrm flipH="1">
            <a:off x="5305400" y="1966925"/>
            <a:ext cx="4800" cy="3972000"/>
          </a:xfrm>
          <a:prstGeom prst="straightConnector1">
            <a:avLst/>
          </a:prstGeom>
          <a:noFill/>
          <a:ln w="28575" cap="flat" cmpd="sng">
            <a:solidFill>
              <a:srgbClr val="737373"/>
            </a:solidFill>
            <a:prstDash val="dash"/>
            <a:round/>
            <a:headEnd type="none" w="med" len="med"/>
            <a:tailEnd type="none" w="med" len="med"/>
          </a:ln>
        </p:spPr>
      </p:cxnSp>
      <p:cxnSp>
        <p:nvCxnSpPr>
          <p:cNvPr id="347" name="Google Shape;347;p43"/>
          <p:cNvCxnSpPr/>
          <p:nvPr/>
        </p:nvCxnSpPr>
        <p:spPr>
          <a:xfrm rot="10800000" flipH="1">
            <a:off x="6410325" y="5434250"/>
            <a:ext cx="109500" cy="161700"/>
          </a:xfrm>
          <a:prstGeom prst="straightConnector1">
            <a:avLst/>
          </a:prstGeom>
          <a:noFill/>
          <a:ln w="38100" cap="flat" cmpd="sng">
            <a:solidFill>
              <a:schemeClr val="dk2"/>
            </a:solidFill>
            <a:prstDash val="solid"/>
            <a:round/>
            <a:headEnd type="none" w="med" len="med"/>
            <a:tailEnd type="none" w="med" len="med"/>
          </a:ln>
        </p:spPr>
      </p:cxnSp>
      <p:cxnSp>
        <p:nvCxnSpPr>
          <p:cNvPr id="348" name="Google Shape;348;p43"/>
          <p:cNvCxnSpPr/>
          <p:nvPr/>
        </p:nvCxnSpPr>
        <p:spPr>
          <a:xfrm rot="10800000">
            <a:off x="1109750" y="2233775"/>
            <a:ext cx="142800" cy="171300"/>
          </a:xfrm>
          <a:prstGeom prst="straightConnector1">
            <a:avLst/>
          </a:prstGeom>
          <a:noFill/>
          <a:ln w="38100" cap="flat" cmpd="sng">
            <a:solidFill>
              <a:schemeClr val="dk2"/>
            </a:solidFill>
            <a:prstDash val="solid"/>
            <a:round/>
            <a:headEnd type="none" w="med" len="med"/>
            <a:tailEnd type="none" w="med" len="med"/>
          </a:ln>
        </p:spPr>
      </p:cxnSp>
      <p:cxnSp>
        <p:nvCxnSpPr>
          <p:cNvPr id="349" name="Google Shape;349;p43"/>
          <p:cNvCxnSpPr/>
          <p:nvPr/>
        </p:nvCxnSpPr>
        <p:spPr>
          <a:xfrm rot="10800000" flipH="1">
            <a:off x="1000125" y="2233850"/>
            <a:ext cx="109500" cy="161700"/>
          </a:xfrm>
          <a:prstGeom prst="straightConnector1">
            <a:avLst/>
          </a:prstGeom>
          <a:noFill/>
          <a:ln w="38100" cap="flat" cmpd="sng">
            <a:solidFill>
              <a:schemeClr val="dk2"/>
            </a:solidFill>
            <a:prstDash val="solid"/>
            <a:round/>
            <a:headEnd type="none" w="med" len="med"/>
            <a:tailEnd type="none" w="med" len="med"/>
          </a:ln>
        </p:spPr>
      </p:cxnSp>
      <p:sp>
        <p:nvSpPr>
          <p:cNvPr id="350" name="Google Shape;350;p43"/>
          <p:cNvSpPr txBox="1"/>
          <p:nvPr/>
        </p:nvSpPr>
        <p:spPr>
          <a:xfrm>
            <a:off x="6510344" y="5150225"/>
            <a:ext cx="882000" cy="4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Proxima Nova"/>
                <a:ea typeface="Proxima Nova"/>
                <a:cs typeface="Proxima Nova"/>
                <a:sym typeface="Proxima Nova"/>
              </a:rPr>
              <a:t>Time</a:t>
            </a:r>
            <a:endParaRPr sz="1800" b="1">
              <a:latin typeface="Proxima Nova"/>
              <a:ea typeface="Proxima Nova"/>
              <a:cs typeface="Proxima Nova"/>
              <a:sym typeface="Proxima Nova"/>
            </a:endParaRPr>
          </a:p>
        </p:txBody>
      </p:sp>
      <p:sp>
        <p:nvSpPr>
          <p:cNvPr id="351" name="Google Shape;351;p43"/>
          <p:cNvSpPr txBox="1"/>
          <p:nvPr/>
        </p:nvSpPr>
        <p:spPr>
          <a:xfrm>
            <a:off x="607254" y="1719275"/>
            <a:ext cx="1147800" cy="4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Proxima Nova"/>
                <a:ea typeface="Proxima Nova"/>
                <a:cs typeface="Proxima Nova"/>
                <a:sym typeface="Proxima Nova"/>
              </a:rPr>
              <a:t>Revenue</a:t>
            </a:r>
            <a:endParaRPr sz="1800" b="1">
              <a:latin typeface="Proxima Nova"/>
              <a:ea typeface="Proxima Nova"/>
              <a:cs typeface="Proxima Nova"/>
              <a:sym typeface="Proxima Nova"/>
            </a:endParaRPr>
          </a:p>
        </p:txBody>
      </p:sp>
      <p:cxnSp>
        <p:nvCxnSpPr>
          <p:cNvPr id="352" name="Google Shape;352;p43"/>
          <p:cNvCxnSpPr/>
          <p:nvPr/>
        </p:nvCxnSpPr>
        <p:spPr>
          <a:xfrm rot="10800000" flipH="1">
            <a:off x="2809875" y="3930375"/>
            <a:ext cx="171300" cy="328800"/>
          </a:xfrm>
          <a:prstGeom prst="straightConnector1">
            <a:avLst/>
          </a:prstGeom>
          <a:noFill/>
          <a:ln w="9525" cap="flat" cmpd="sng">
            <a:solidFill>
              <a:schemeClr val="accent6"/>
            </a:solidFill>
            <a:prstDash val="solid"/>
            <a:round/>
            <a:headEnd type="none" w="med" len="med"/>
            <a:tailEnd type="none" w="med" len="med"/>
          </a:ln>
        </p:spPr>
      </p:cxnSp>
      <p:cxnSp>
        <p:nvCxnSpPr>
          <p:cNvPr id="353" name="Google Shape;353;p43"/>
          <p:cNvCxnSpPr/>
          <p:nvPr/>
        </p:nvCxnSpPr>
        <p:spPr>
          <a:xfrm rot="10800000" flipH="1">
            <a:off x="2809875" y="3973275"/>
            <a:ext cx="342900" cy="666900"/>
          </a:xfrm>
          <a:prstGeom prst="straightConnector1">
            <a:avLst/>
          </a:prstGeom>
          <a:noFill/>
          <a:ln w="9525" cap="flat" cmpd="sng">
            <a:solidFill>
              <a:schemeClr val="accent6"/>
            </a:solidFill>
            <a:prstDash val="solid"/>
            <a:round/>
            <a:headEnd type="none" w="med" len="med"/>
            <a:tailEnd type="none" w="med" len="med"/>
          </a:ln>
        </p:spPr>
      </p:cxnSp>
      <p:cxnSp>
        <p:nvCxnSpPr>
          <p:cNvPr id="354" name="Google Shape;354;p43"/>
          <p:cNvCxnSpPr/>
          <p:nvPr/>
        </p:nvCxnSpPr>
        <p:spPr>
          <a:xfrm rot="10800000" flipH="1">
            <a:off x="2809875" y="4073275"/>
            <a:ext cx="514500" cy="971700"/>
          </a:xfrm>
          <a:prstGeom prst="straightConnector1">
            <a:avLst/>
          </a:prstGeom>
          <a:noFill/>
          <a:ln w="9525" cap="flat" cmpd="sng">
            <a:solidFill>
              <a:schemeClr val="accent6"/>
            </a:solidFill>
            <a:prstDash val="solid"/>
            <a:round/>
            <a:headEnd type="none" w="med" len="med"/>
            <a:tailEnd type="none" w="med" len="med"/>
          </a:ln>
        </p:spPr>
      </p:cxnSp>
      <p:cxnSp>
        <p:nvCxnSpPr>
          <p:cNvPr id="355" name="Google Shape;355;p43"/>
          <p:cNvCxnSpPr/>
          <p:nvPr/>
        </p:nvCxnSpPr>
        <p:spPr>
          <a:xfrm rot="10800000" flipH="1">
            <a:off x="2809875" y="3973350"/>
            <a:ext cx="800100" cy="1457400"/>
          </a:xfrm>
          <a:prstGeom prst="straightConnector1">
            <a:avLst/>
          </a:prstGeom>
          <a:noFill/>
          <a:ln w="9525" cap="flat" cmpd="sng">
            <a:solidFill>
              <a:schemeClr val="accent6"/>
            </a:solidFill>
            <a:prstDash val="solid"/>
            <a:round/>
            <a:headEnd type="none" w="med" len="med"/>
            <a:tailEnd type="none" w="med" len="med"/>
          </a:ln>
        </p:spPr>
      </p:cxnSp>
      <p:cxnSp>
        <p:nvCxnSpPr>
          <p:cNvPr id="356" name="Google Shape;356;p43"/>
          <p:cNvCxnSpPr/>
          <p:nvPr/>
        </p:nvCxnSpPr>
        <p:spPr>
          <a:xfrm rot="10800000" flipH="1">
            <a:off x="3038475" y="3673425"/>
            <a:ext cx="971700" cy="1785900"/>
          </a:xfrm>
          <a:prstGeom prst="straightConnector1">
            <a:avLst/>
          </a:prstGeom>
          <a:noFill/>
          <a:ln w="9525" cap="flat" cmpd="sng">
            <a:solidFill>
              <a:schemeClr val="accent6"/>
            </a:solidFill>
            <a:prstDash val="solid"/>
            <a:round/>
            <a:headEnd type="none" w="med" len="med"/>
            <a:tailEnd type="none" w="med" len="med"/>
          </a:ln>
        </p:spPr>
      </p:cxnSp>
      <p:cxnSp>
        <p:nvCxnSpPr>
          <p:cNvPr id="357" name="Google Shape;357;p43"/>
          <p:cNvCxnSpPr/>
          <p:nvPr/>
        </p:nvCxnSpPr>
        <p:spPr>
          <a:xfrm rot="10800000" flipH="1">
            <a:off x="3295650" y="4130425"/>
            <a:ext cx="700200" cy="1314600"/>
          </a:xfrm>
          <a:prstGeom prst="straightConnector1">
            <a:avLst/>
          </a:prstGeom>
          <a:noFill/>
          <a:ln w="9525" cap="flat" cmpd="sng">
            <a:solidFill>
              <a:schemeClr val="accent6"/>
            </a:solidFill>
            <a:prstDash val="solid"/>
            <a:round/>
            <a:headEnd type="none" w="med" len="med"/>
            <a:tailEnd type="none" w="med" len="med"/>
          </a:ln>
        </p:spPr>
      </p:cxnSp>
      <p:cxnSp>
        <p:nvCxnSpPr>
          <p:cNvPr id="358" name="Google Shape;358;p43"/>
          <p:cNvCxnSpPr/>
          <p:nvPr/>
        </p:nvCxnSpPr>
        <p:spPr>
          <a:xfrm rot="10800000" flipH="1">
            <a:off x="3538550" y="4544850"/>
            <a:ext cx="471300" cy="885900"/>
          </a:xfrm>
          <a:prstGeom prst="straightConnector1">
            <a:avLst/>
          </a:prstGeom>
          <a:noFill/>
          <a:ln w="9525" cap="flat" cmpd="sng">
            <a:solidFill>
              <a:schemeClr val="accent6"/>
            </a:solidFill>
            <a:prstDash val="solid"/>
            <a:round/>
            <a:headEnd type="none" w="med" len="med"/>
            <a:tailEnd type="none" w="med" len="med"/>
          </a:ln>
        </p:spPr>
      </p:cxnSp>
      <p:cxnSp>
        <p:nvCxnSpPr>
          <p:cNvPr id="359" name="Google Shape;359;p43"/>
          <p:cNvCxnSpPr>
            <a:stCxn id="342" idx="2"/>
          </p:cNvCxnSpPr>
          <p:nvPr/>
        </p:nvCxnSpPr>
        <p:spPr>
          <a:xfrm rot="10800000" flipH="1">
            <a:off x="3802513" y="4987803"/>
            <a:ext cx="207600" cy="473400"/>
          </a:xfrm>
          <a:prstGeom prst="straightConnector1">
            <a:avLst/>
          </a:prstGeom>
          <a:noFill/>
          <a:ln w="9525" cap="flat" cmpd="sng">
            <a:solidFill>
              <a:schemeClr val="accent6"/>
            </a:solidFill>
            <a:prstDash val="solid"/>
            <a:round/>
            <a:headEnd type="none" w="med" len="med"/>
            <a:tailEnd type="none" w="med" len="med"/>
          </a:ln>
        </p:spPr>
      </p:cxnSp>
      <p:sp>
        <p:nvSpPr>
          <p:cNvPr id="360" name="Google Shape;360;p43"/>
          <p:cNvSpPr txBox="1"/>
          <p:nvPr/>
        </p:nvSpPr>
        <p:spPr>
          <a:xfrm>
            <a:off x="2844650" y="5949525"/>
            <a:ext cx="2316600" cy="66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600" b="1">
                <a:latin typeface="Proxima Nova"/>
                <a:ea typeface="Proxima Nova"/>
                <a:cs typeface="Proxima Nova"/>
                <a:sym typeface="Proxima Nova"/>
              </a:rPr>
              <a:t>New Walmart Added</a:t>
            </a:r>
            <a:endParaRPr sz="1600" b="1">
              <a:latin typeface="Proxima Nova"/>
              <a:ea typeface="Proxima Nova"/>
              <a:cs typeface="Proxima Nova"/>
              <a:sym typeface="Proxima Nova"/>
            </a:endParaRPr>
          </a:p>
        </p:txBody>
      </p:sp>
      <p:cxnSp>
        <p:nvCxnSpPr>
          <p:cNvPr id="361" name="Google Shape;361;p43"/>
          <p:cNvCxnSpPr/>
          <p:nvPr/>
        </p:nvCxnSpPr>
        <p:spPr>
          <a:xfrm rot="10800000">
            <a:off x="4024425" y="5167350"/>
            <a:ext cx="214200" cy="300000"/>
          </a:xfrm>
          <a:prstGeom prst="straightConnector1">
            <a:avLst/>
          </a:prstGeom>
          <a:noFill/>
          <a:ln w="19050" cap="flat" cmpd="sng">
            <a:solidFill>
              <a:schemeClr val="dk2"/>
            </a:solidFill>
            <a:prstDash val="solid"/>
            <a:round/>
            <a:headEnd type="none" w="med" len="med"/>
            <a:tailEnd type="none" w="med" len="med"/>
          </a:ln>
        </p:spPr>
      </p:cxnSp>
      <p:cxnSp>
        <p:nvCxnSpPr>
          <p:cNvPr id="362" name="Google Shape;362;p43"/>
          <p:cNvCxnSpPr/>
          <p:nvPr/>
        </p:nvCxnSpPr>
        <p:spPr>
          <a:xfrm rot="10800000">
            <a:off x="4038600" y="4853075"/>
            <a:ext cx="457200" cy="600000"/>
          </a:xfrm>
          <a:prstGeom prst="straightConnector1">
            <a:avLst/>
          </a:prstGeom>
          <a:noFill/>
          <a:ln w="19050" cap="flat" cmpd="sng">
            <a:solidFill>
              <a:schemeClr val="dk2"/>
            </a:solidFill>
            <a:prstDash val="solid"/>
            <a:round/>
            <a:headEnd type="none" w="med" len="med"/>
            <a:tailEnd type="none" w="med" len="med"/>
          </a:ln>
        </p:spPr>
      </p:cxnSp>
      <p:cxnSp>
        <p:nvCxnSpPr>
          <p:cNvPr id="363" name="Google Shape;363;p43"/>
          <p:cNvCxnSpPr/>
          <p:nvPr/>
        </p:nvCxnSpPr>
        <p:spPr>
          <a:xfrm rot="10800000">
            <a:off x="4010100" y="4510175"/>
            <a:ext cx="714300" cy="942900"/>
          </a:xfrm>
          <a:prstGeom prst="straightConnector1">
            <a:avLst/>
          </a:prstGeom>
          <a:noFill/>
          <a:ln w="19050" cap="flat" cmpd="sng">
            <a:solidFill>
              <a:schemeClr val="dk2"/>
            </a:solidFill>
            <a:prstDash val="solid"/>
            <a:round/>
            <a:headEnd type="none" w="med" len="med"/>
            <a:tailEnd type="none" w="med" len="med"/>
          </a:ln>
        </p:spPr>
      </p:cxnSp>
      <p:cxnSp>
        <p:nvCxnSpPr>
          <p:cNvPr id="364" name="Google Shape;364;p43"/>
          <p:cNvCxnSpPr/>
          <p:nvPr/>
        </p:nvCxnSpPr>
        <p:spPr>
          <a:xfrm rot="10800000">
            <a:off x="4010100" y="4224275"/>
            <a:ext cx="942900" cy="1228800"/>
          </a:xfrm>
          <a:prstGeom prst="straightConnector1">
            <a:avLst/>
          </a:prstGeom>
          <a:noFill/>
          <a:ln w="19050" cap="flat" cmpd="sng">
            <a:solidFill>
              <a:schemeClr val="dk2"/>
            </a:solidFill>
            <a:prstDash val="solid"/>
            <a:round/>
            <a:headEnd type="none" w="med" len="med"/>
            <a:tailEnd type="none" w="med" len="med"/>
          </a:ln>
        </p:spPr>
      </p:cxnSp>
      <p:cxnSp>
        <p:nvCxnSpPr>
          <p:cNvPr id="365" name="Google Shape;365;p43"/>
          <p:cNvCxnSpPr/>
          <p:nvPr/>
        </p:nvCxnSpPr>
        <p:spPr>
          <a:xfrm rot="10800000">
            <a:off x="4024200" y="3938675"/>
            <a:ext cx="1157400" cy="1514400"/>
          </a:xfrm>
          <a:prstGeom prst="straightConnector1">
            <a:avLst/>
          </a:prstGeom>
          <a:noFill/>
          <a:ln w="19050" cap="flat" cmpd="sng">
            <a:solidFill>
              <a:schemeClr val="dk2"/>
            </a:solidFill>
            <a:prstDash val="solid"/>
            <a:round/>
            <a:headEnd type="none" w="med" len="med"/>
            <a:tailEnd type="none" w="med" len="med"/>
          </a:ln>
        </p:spPr>
      </p:cxnSp>
      <p:cxnSp>
        <p:nvCxnSpPr>
          <p:cNvPr id="366" name="Google Shape;366;p43"/>
          <p:cNvCxnSpPr/>
          <p:nvPr/>
        </p:nvCxnSpPr>
        <p:spPr>
          <a:xfrm rot="10800000">
            <a:off x="4038600" y="3567125"/>
            <a:ext cx="1257300" cy="1714500"/>
          </a:xfrm>
          <a:prstGeom prst="straightConnector1">
            <a:avLst/>
          </a:prstGeom>
          <a:noFill/>
          <a:ln w="19050" cap="flat" cmpd="sng">
            <a:solidFill>
              <a:schemeClr val="dk2"/>
            </a:solidFill>
            <a:prstDash val="solid"/>
            <a:round/>
            <a:headEnd type="none" w="med" len="med"/>
            <a:tailEnd type="none" w="med" len="med"/>
          </a:ln>
        </p:spPr>
      </p:cxnSp>
      <p:cxnSp>
        <p:nvCxnSpPr>
          <p:cNvPr id="367" name="Google Shape;367;p43"/>
          <p:cNvCxnSpPr/>
          <p:nvPr/>
        </p:nvCxnSpPr>
        <p:spPr>
          <a:xfrm rot="10800000">
            <a:off x="4195800" y="3438425"/>
            <a:ext cx="1100100" cy="1462200"/>
          </a:xfrm>
          <a:prstGeom prst="straightConnector1">
            <a:avLst/>
          </a:prstGeom>
          <a:noFill/>
          <a:ln w="19050" cap="flat" cmpd="sng">
            <a:solidFill>
              <a:schemeClr val="dk2"/>
            </a:solidFill>
            <a:prstDash val="solid"/>
            <a:round/>
            <a:headEnd type="none" w="med" len="med"/>
            <a:tailEnd type="none" w="med" len="med"/>
          </a:ln>
        </p:spPr>
      </p:cxnSp>
      <p:cxnSp>
        <p:nvCxnSpPr>
          <p:cNvPr id="368" name="Google Shape;368;p43"/>
          <p:cNvCxnSpPr/>
          <p:nvPr/>
        </p:nvCxnSpPr>
        <p:spPr>
          <a:xfrm rot="10800000">
            <a:off x="4367300" y="3252650"/>
            <a:ext cx="942900" cy="1314600"/>
          </a:xfrm>
          <a:prstGeom prst="straightConnector1">
            <a:avLst/>
          </a:prstGeom>
          <a:noFill/>
          <a:ln w="19050" cap="flat" cmpd="sng">
            <a:solidFill>
              <a:schemeClr val="dk2"/>
            </a:solidFill>
            <a:prstDash val="solid"/>
            <a:round/>
            <a:headEnd type="none" w="med" len="med"/>
            <a:tailEnd type="none" w="med" len="med"/>
          </a:ln>
        </p:spPr>
      </p:cxnSp>
      <p:cxnSp>
        <p:nvCxnSpPr>
          <p:cNvPr id="369" name="Google Shape;369;p43"/>
          <p:cNvCxnSpPr/>
          <p:nvPr/>
        </p:nvCxnSpPr>
        <p:spPr>
          <a:xfrm rot="10800000">
            <a:off x="4853100" y="3524100"/>
            <a:ext cx="442800" cy="628800"/>
          </a:xfrm>
          <a:prstGeom prst="straightConnector1">
            <a:avLst/>
          </a:prstGeom>
          <a:noFill/>
          <a:ln w="19050" cap="flat" cmpd="sng">
            <a:solidFill>
              <a:schemeClr val="dk2"/>
            </a:solidFill>
            <a:prstDash val="solid"/>
            <a:round/>
            <a:headEnd type="none" w="med" len="med"/>
            <a:tailEnd type="none" w="med" len="med"/>
          </a:ln>
        </p:spPr>
      </p:cxnSp>
      <p:cxnSp>
        <p:nvCxnSpPr>
          <p:cNvPr id="370" name="Google Shape;370;p43"/>
          <p:cNvCxnSpPr/>
          <p:nvPr/>
        </p:nvCxnSpPr>
        <p:spPr>
          <a:xfrm rot="10800000">
            <a:off x="5038800" y="3410225"/>
            <a:ext cx="257100" cy="385500"/>
          </a:xfrm>
          <a:prstGeom prst="straightConnector1">
            <a:avLst/>
          </a:prstGeom>
          <a:noFill/>
          <a:ln w="19050" cap="flat" cmpd="sng">
            <a:solidFill>
              <a:schemeClr val="dk2"/>
            </a:solidFill>
            <a:prstDash val="solid"/>
            <a:round/>
            <a:headEnd type="none" w="med" len="med"/>
            <a:tailEnd type="none" w="med" len="med"/>
          </a:ln>
        </p:spPr>
      </p:cxnSp>
      <p:sp>
        <p:nvSpPr>
          <p:cNvPr id="371" name="Google Shape;371;p43"/>
          <p:cNvSpPr/>
          <p:nvPr/>
        </p:nvSpPr>
        <p:spPr>
          <a:xfrm rot="-3096634">
            <a:off x="2858392" y="3531204"/>
            <a:ext cx="665214" cy="615035"/>
          </a:xfrm>
          <a:prstGeom prst="bentArrow">
            <a:avLst>
              <a:gd name="adj1" fmla="val 8421"/>
              <a:gd name="adj2" fmla="val 27455"/>
              <a:gd name="adj3" fmla="val 25000"/>
              <a:gd name="adj4" fmla="val 5368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txBox="1"/>
          <p:nvPr/>
        </p:nvSpPr>
        <p:spPr>
          <a:xfrm>
            <a:off x="5605525" y="1985975"/>
            <a:ext cx="2076300" cy="6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Proxima Nova"/>
                <a:ea typeface="Proxima Nova"/>
                <a:cs typeface="Proxima Nova"/>
                <a:sym typeface="Proxima Nova"/>
              </a:rPr>
              <a:t>Walmart Revenue in a zip code</a:t>
            </a:r>
            <a:endParaRPr sz="1800" b="1">
              <a:latin typeface="Proxima Nova"/>
              <a:ea typeface="Proxima Nova"/>
              <a:cs typeface="Proxima Nova"/>
              <a:sym typeface="Proxima Nova"/>
            </a:endParaRPr>
          </a:p>
        </p:txBody>
      </p:sp>
      <p:sp>
        <p:nvSpPr>
          <p:cNvPr id="373" name="Google Shape;373;p43"/>
          <p:cNvSpPr/>
          <p:nvPr/>
        </p:nvSpPr>
        <p:spPr>
          <a:xfrm rot="2916153" flipH="1">
            <a:off x="4639260" y="2964739"/>
            <a:ext cx="665075" cy="822158"/>
          </a:xfrm>
          <a:prstGeom prst="bentArrow">
            <a:avLst>
              <a:gd name="adj1" fmla="val 8421"/>
              <a:gd name="adj2" fmla="val 27455"/>
              <a:gd name="adj3" fmla="val 25000"/>
              <a:gd name="adj4" fmla="val 5368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3"/>
          <p:cNvSpPr txBox="1"/>
          <p:nvPr/>
        </p:nvSpPr>
        <p:spPr>
          <a:xfrm>
            <a:off x="3095638" y="2854575"/>
            <a:ext cx="5952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CC0000"/>
                </a:solidFill>
                <a:latin typeface="Proxima Nova"/>
                <a:ea typeface="Proxima Nova"/>
                <a:cs typeface="Proxima Nova"/>
                <a:sym typeface="Proxima Nova"/>
              </a:rPr>
              <a:t>R′</a:t>
            </a:r>
            <a:endParaRPr sz="2800" b="1">
              <a:solidFill>
                <a:srgbClr val="CC0000"/>
              </a:solidFill>
              <a:latin typeface="Proxima Nova"/>
              <a:ea typeface="Proxima Nova"/>
              <a:cs typeface="Proxima Nova"/>
              <a:sym typeface="Proxima Nova"/>
            </a:endParaRPr>
          </a:p>
        </p:txBody>
      </p:sp>
      <p:sp>
        <p:nvSpPr>
          <p:cNvPr id="375" name="Google Shape;375;p43"/>
          <p:cNvSpPr txBox="1"/>
          <p:nvPr/>
        </p:nvSpPr>
        <p:spPr>
          <a:xfrm>
            <a:off x="4603097" y="2431563"/>
            <a:ext cx="471300" cy="4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rgbClr val="CC0000"/>
                </a:solidFill>
                <a:latin typeface="Proxima Nova"/>
                <a:ea typeface="Proxima Nova"/>
                <a:cs typeface="Proxima Nova"/>
                <a:sym typeface="Proxima Nova"/>
              </a:rPr>
              <a:t>R</a:t>
            </a:r>
            <a:endParaRPr sz="2800" b="1">
              <a:solidFill>
                <a:srgbClr val="CC0000"/>
              </a:solidFill>
              <a:latin typeface="Proxima Nova"/>
              <a:ea typeface="Proxima Nova"/>
              <a:cs typeface="Proxima Nova"/>
              <a:sym typeface="Proxima Nova"/>
            </a:endParaRPr>
          </a:p>
        </p:txBody>
      </p:sp>
      <p:sp>
        <p:nvSpPr>
          <p:cNvPr id="376" name="Google Shape;376;p43"/>
          <p:cNvSpPr txBox="1"/>
          <p:nvPr/>
        </p:nvSpPr>
        <p:spPr>
          <a:xfrm>
            <a:off x="7672350" y="2444825"/>
            <a:ext cx="3765000" cy="4198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Proxima Nova"/>
              <a:buChar char="●"/>
            </a:pPr>
            <a:r>
              <a:rPr lang="en-US" sz="2000">
                <a:latin typeface="Proxima Nova"/>
                <a:ea typeface="Proxima Nova"/>
                <a:cs typeface="Proxima Nova"/>
                <a:sym typeface="Proxima Nova"/>
              </a:rPr>
              <a:t>Our goal is to maximize the incremental increase of the total revenue.</a:t>
            </a:r>
            <a:endParaRPr sz="2000">
              <a:latin typeface="Proxima Nova"/>
              <a:ea typeface="Proxima Nova"/>
              <a:cs typeface="Proxima Nova"/>
              <a:sym typeface="Proxima Nova"/>
            </a:endParaRPr>
          </a:p>
          <a:p>
            <a:pPr marL="457200" lvl="0" indent="0" algn="l" rtl="0">
              <a:spcBef>
                <a:spcPts val="0"/>
              </a:spcBef>
              <a:spcAft>
                <a:spcPts val="0"/>
              </a:spcAft>
              <a:buNone/>
            </a:pPr>
            <a:endParaRPr sz="2000">
              <a:latin typeface="Proxima Nova"/>
              <a:ea typeface="Proxima Nova"/>
              <a:cs typeface="Proxima Nova"/>
              <a:sym typeface="Proxima Nova"/>
            </a:endParaRPr>
          </a:p>
          <a:p>
            <a:pPr marL="457200" lvl="0" indent="-355600" algn="l" rtl="0">
              <a:spcBef>
                <a:spcPts val="0"/>
              </a:spcBef>
              <a:spcAft>
                <a:spcPts val="0"/>
              </a:spcAft>
              <a:buSzPts val="2000"/>
              <a:buFont typeface="Proxima Nova"/>
              <a:buChar char="●"/>
            </a:pPr>
            <a:r>
              <a:rPr lang="en-US" sz="2000" b="1">
                <a:latin typeface="Proxima Nova"/>
                <a:ea typeface="Proxima Nova"/>
                <a:cs typeface="Proxima Nova"/>
                <a:sym typeface="Proxima Nova"/>
              </a:rPr>
              <a:t>R</a:t>
            </a:r>
            <a:r>
              <a:rPr lang="en-US" sz="2000">
                <a:latin typeface="Proxima Nova"/>
                <a:ea typeface="Proxima Nova"/>
                <a:cs typeface="Proxima Nova"/>
                <a:sym typeface="Proxima Nova"/>
              </a:rPr>
              <a:t> is the total revenue after open a new Walmart, </a:t>
            </a:r>
            <a:r>
              <a:rPr lang="en-US" sz="2000" b="1">
                <a:latin typeface="Proxima Nova"/>
                <a:ea typeface="Proxima Nova"/>
                <a:cs typeface="Proxima Nova"/>
                <a:sym typeface="Proxima Nova"/>
              </a:rPr>
              <a:t>R′</a:t>
            </a:r>
            <a:r>
              <a:rPr lang="en-US" sz="2000">
                <a:latin typeface="Proxima Nova"/>
                <a:ea typeface="Proxima Nova"/>
                <a:cs typeface="Proxima Nova"/>
                <a:sym typeface="Proxima Nova"/>
              </a:rPr>
              <a:t> is the revenue before it.</a:t>
            </a:r>
            <a:endParaRPr sz="2000">
              <a:latin typeface="Proxima Nova"/>
              <a:ea typeface="Proxima Nova"/>
              <a:cs typeface="Proxima Nova"/>
              <a:sym typeface="Proxima Nova"/>
            </a:endParaRPr>
          </a:p>
          <a:p>
            <a:pPr marL="0" lvl="0" indent="0" algn="l" rtl="0">
              <a:spcBef>
                <a:spcPts val="0"/>
              </a:spcBef>
              <a:spcAft>
                <a:spcPts val="0"/>
              </a:spcAft>
              <a:buNone/>
            </a:pPr>
            <a:endParaRPr sz="2000">
              <a:latin typeface="Proxima Nova"/>
              <a:ea typeface="Proxima Nova"/>
              <a:cs typeface="Proxima Nova"/>
              <a:sym typeface="Proxima Nova"/>
            </a:endParaRPr>
          </a:p>
          <a:p>
            <a:pPr marL="457200" lvl="0" indent="-355600" algn="l" rtl="0">
              <a:spcBef>
                <a:spcPts val="0"/>
              </a:spcBef>
              <a:spcAft>
                <a:spcPts val="0"/>
              </a:spcAft>
              <a:buSzPts val="2000"/>
              <a:buFont typeface="Proxima Nova"/>
              <a:buChar char="●"/>
            </a:pPr>
            <a:r>
              <a:rPr lang="en-US" sz="2000" b="1">
                <a:solidFill>
                  <a:schemeClr val="dk1"/>
                </a:solidFill>
                <a:latin typeface="Proxima Nova"/>
                <a:ea typeface="Proxima Nova"/>
                <a:cs typeface="Proxima Nova"/>
                <a:sym typeface="Proxima Nova"/>
              </a:rPr>
              <a:t>𝚫y</a:t>
            </a:r>
            <a:r>
              <a:rPr lang="en-US" sz="2000">
                <a:solidFill>
                  <a:schemeClr val="dk1"/>
                </a:solidFill>
                <a:latin typeface="Proxima Nova"/>
                <a:ea typeface="Proxima Nova"/>
                <a:cs typeface="Proxima Nova"/>
                <a:sym typeface="Proxima Nova"/>
              </a:rPr>
              <a:t> = </a:t>
            </a:r>
            <a:r>
              <a:rPr lang="en-US" sz="2000" b="1">
                <a:solidFill>
                  <a:schemeClr val="dk1"/>
                </a:solidFill>
                <a:latin typeface="Proxima Nova"/>
                <a:ea typeface="Proxima Nova"/>
                <a:cs typeface="Proxima Nova"/>
                <a:sym typeface="Proxima Nova"/>
              </a:rPr>
              <a:t>R - </a:t>
            </a:r>
            <a:r>
              <a:rPr lang="en-US" sz="2000" b="1">
                <a:latin typeface="Proxima Nova"/>
                <a:ea typeface="Proxima Nova"/>
                <a:cs typeface="Proxima Nova"/>
                <a:sym typeface="Proxima Nova"/>
              </a:rPr>
              <a:t>R′</a:t>
            </a:r>
            <a:endParaRPr sz="2000" b="1">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txBox="1">
            <a:spLocks noGrp="1"/>
          </p:cNvSpPr>
          <p:nvPr>
            <p:ph type="body" idx="1"/>
          </p:nvPr>
        </p:nvSpPr>
        <p:spPr>
          <a:xfrm>
            <a:off x="323529" y="720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SzPts val="5400"/>
              <a:buNone/>
            </a:pPr>
            <a:r>
              <a:rPr lang="en-US" b="1">
                <a:latin typeface="Proxima Nova"/>
                <a:ea typeface="Proxima Nova"/>
                <a:cs typeface="Proxima Nova"/>
                <a:sym typeface="Proxima Nova"/>
              </a:rPr>
              <a:t>Model Predicting Process</a:t>
            </a:r>
            <a:endParaRPr b="1">
              <a:latin typeface="Proxima Nova"/>
              <a:ea typeface="Proxima Nova"/>
              <a:cs typeface="Proxima Nova"/>
              <a:sym typeface="Proxima Nova"/>
            </a:endParaRPr>
          </a:p>
        </p:txBody>
      </p:sp>
      <p:pic>
        <p:nvPicPr>
          <p:cNvPr id="382" name="Google Shape;382;p44"/>
          <p:cNvPicPr preferRelativeResize="0"/>
          <p:nvPr/>
        </p:nvPicPr>
        <p:blipFill>
          <a:blip r:embed="rId3">
            <a:alphaModFix/>
          </a:blip>
          <a:stretch>
            <a:fillRect/>
          </a:stretch>
        </p:blipFill>
        <p:spPr>
          <a:xfrm>
            <a:off x="888525" y="2940213"/>
            <a:ext cx="2966599" cy="1530304"/>
          </a:xfrm>
          <a:prstGeom prst="rect">
            <a:avLst/>
          </a:prstGeom>
          <a:noFill/>
          <a:ln>
            <a:noFill/>
          </a:ln>
        </p:spPr>
      </p:pic>
      <p:sp>
        <p:nvSpPr>
          <p:cNvPr id="383" name="Google Shape;383;p44"/>
          <p:cNvSpPr txBox="1"/>
          <p:nvPr/>
        </p:nvSpPr>
        <p:spPr>
          <a:xfrm>
            <a:off x="888475" y="2443775"/>
            <a:ext cx="2966700" cy="72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b="1">
                <a:latin typeface="Proxima Nova"/>
                <a:ea typeface="Proxima Nova"/>
                <a:cs typeface="Proxima Nova"/>
                <a:sym typeface="Proxima Nova"/>
              </a:rPr>
              <a:t>Data Records (Zip Code)</a:t>
            </a:r>
            <a:endParaRPr sz="1800" b="1" i="0" u="none" strike="noStrike" cap="none">
              <a:solidFill>
                <a:srgbClr val="000000"/>
              </a:solidFill>
              <a:latin typeface="Proxima Nova"/>
              <a:ea typeface="Proxima Nova"/>
              <a:cs typeface="Proxima Nova"/>
              <a:sym typeface="Proxima Nova"/>
            </a:endParaRPr>
          </a:p>
        </p:txBody>
      </p:sp>
      <p:pic>
        <p:nvPicPr>
          <p:cNvPr id="384" name="Google Shape;384;p44"/>
          <p:cNvPicPr preferRelativeResize="0"/>
          <p:nvPr/>
        </p:nvPicPr>
        <p:blipFill rotWithShape="1">
          <a:blip r:embed="rId4">
            <a:alphaModFix/>
          </a:blip>
          <a:srcRect l="12808" r="12979"/>
          <a:stretch/>
        </p:blipFill>
        <p:spPr>
          <a:xfrm>
            <a:off x="4456075" y="2165113"/>
            <a:ext cx="2201700" cy="791100"/>
          </a:xfrm>
          <a:prstGeom prst="rect">
            <a:avLst/>
          </a:prstGeom>
          <a:noFill/>
          <a:ln>
            <a:noFill/>
          </a:ln>
        </p:spPr>
      </p:pic>
      <p:pic>
        <p:nvPicPr>
          <p:cNvPr id="385" name="Google Shape;385;p44"/>
          <p:cNvPicPr preferRelativeResize="0"/>
          <p:nvPr/>
        </p:nvPicPr>
        <p:blipFill>
          <a:blip r:embed="rId5">
            <a:alphaModFix/>
          </a:blip>
          <a:stretch>
            <a:fillRect/>
          </a:stretch>
        </p:blipFill>
        <p:spPr>
          <a:xfrm>
            <a:off x="7412400" y="3515370"/>
            <a:ext cx="607800" cy="762729"/>
          </a:xfrm>
          <a:prstGeom prst="rect">
            <a:avLst/>
          </a:prstGeom>
          <a:noFill/>
          <a:ln>
            <a:noFill/>
          </a:ln>
        </p:spPr>
      </p:pic>
      <p:graphicFrame>
        <p:nvGraphicFramePr>
          <p:cNvPr id="386" name="Google Shape;386;p44"/>
          <p:cNvGraphicFramePr/>
          <p:nvPr/>
        </p:nvGraphicFramePr>
        <p:xfrm>
          <a:off x="8671175" y="2317513"/>
          <a:ext cx="2768250" cy="3628700"/>
        </p:xfrm>
        <a:graphic>
          <a:graphicData uri="http://schemas.openxmlformats.org/drawingml/2006/table">
            <a:tbl>
              <a:tblPr>
                <a:noFill/>
                <a:tableStyleId>{B850291F-9664-4FD1-902A-5855ED868509}</a:tableStyleId>
              </a:tblPr>
              <a:tblGrid>
                <a:gridCol w="1384125">
                  <a:extLst>
                    <a:ext uri="{9D8B030D-6E8A-4147-A177-3AD203B41FA5}">
                      <a16:colId xmlns:a16="http://schemas.microsoft.com/office/drawing/2014/main" val="20000"/>
                    </a:ext>
                  </a:extLst>
                </a:gridCol>
                <a:gridCol w="1384125">
                  <a:extLst>
                    <a:ext uri="{9D8B030D-6E8A-4147-A177-3AD203B41FA5}">
                      <a16:colId xmlns:a16="http://schemas.microsoft.com/office/drawing/2014/main" val="20001"/>
                    </a:ext>
                  </a:extLst>
                </a:gridCol>
              </a:tblGrid>
              <a:tr h="621850">
                <a:tc>
                  <a:txBody>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Zip code</a:t>
                      </a:r>
                      <a:endParaRPr b="1">
                        <a:solidFill>
                          <a:srgbClr val="FFFFFF"/>
                        </a:solidFill>
                        <a:latin typeface="Proxima Nova"/>
                        <a:ea typeface="Proxima Nova"/>
                        <a:cs typeface="Proxima Nova"/>
                        <a:sym typeface="Proxima Nova"/>
                      </a:endParaRPr>
                    </a:p>
                  </a:txBody>
                  <a:tcPr marL="91425" marR="91425" marT="91425" marB="91425" anchor="ctr">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Incremental Revenue</a:t>
                      </a:r>
                      <a:endParaRPr b="1">
                        <a:solidFill>
                          <a:srgbClr val="FFFFFF"/>
                        </a:solidFill>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90007</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$ 13.3M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90089</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$ 11.8M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50000</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$ 11.6M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60000</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$ 10.0M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30000</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$ 9.2M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40000</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$ 7.7M</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429550">
                <a:tc>
                  <a:txBody>
                    <a:bodyPr/>
                    <a:lstStyle/>
                    <a:p>
                      <a:pPr marL="0" lvl="0" indent="0" algn="ctr" rtl="0">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txBody>
                  <a:tcPr marL="91425" marR="91425" marT="91425" marB="91425">
                    <a:lnL w="19050" cap="flat" cmpd="sng">
                      <a:solidFill>
                        <a:srgbClr val="D9D9D9">
                          <a:alpha val="0"/>
                        </a:srgbClr>
                      </a:solidFill>
                      <a:prstDash val="solid"/>
                      <a:round/>
                      <a:headEnd type="none" w="sm" len="sm"/>
                      <a:tailEnd type="none" w="sm" len="sm"/>
                    </a:lnL>
                    <a:lnR w="19050" cap="flat" cmpd="sng">
                      <a:solidFill>
                        <a:srgbClr val="D9D9D9">
                          <a:alpha val="0"/>
                        </a:srgbClr>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pSp>
        <p:nvGrpSpPr>
          <p:cNvPr id="387" name="Google Shape;387;p44"/>
          <p:cNvGrpSpPr/>
          <p:nvPr/>
        </p:nvGrpSpPr>
        <p:grpSpPr>
          <a:xfrm>
            <a:off x="4318335" y="3611482"/>
            <a:ext cx="2477179" cy="2258535"/>
            <a:chOff x="4580792" y="1802423"/>
            <a:chExt cx="3047335" cy="2778367"/>
          </a:xfrm>
        </p:grpSpPr>
        <p:sp>
          <p:nvSpPr>
            <p:cNvPr id="388" name="Google Shape;388;p44"/>
            <p:cNvSpPr/>
            <p:nvPr/>
          </p:nvSpPr>
          <p:spPr>
            <a:xfrm>
              <a:off x="4580792" y="1802423"/>
              <a:ext cx="3047335" cy="2778367"/>
            </a:xfrm>
            <a:custGeom>
              <a:avLst/>
              <a:gdLst/>
              <a:ahLst/>
              <a:cxnLst/>
              <a:rect l="l" t="t" r="r" b="b"/>
              <a:pathLst>
                <a:path w="3047335" h="2778367" extrusionOk="0">
                  <a:moveTo>
                    <a:pt x="2686434" y="649222"/>
                  </a:moveTo>
                  <a:lnTo>
                    <a:pt x="2480724" y="868916"/>
                  </a:lnTo>
                  <a:lnTo>
                    <a:pt x="2831980" y="868916"/>
                  </a:lnTo>
                  <a:lnTo>
                    <a:pt x="2831980" y="866747"/>
                  </a:lnTo>
                  <a:cubicBezTo>
                    <a:pt x="2891449" y="866747"/>
                    <a:pt x="2939658" y="818538"/>
                    <a:pt x="2939658" y="759069"/>
                  </a:cubicBezTo>
                  <a:cubicBezTo>
                    <a:pt x="2939658" y="699600"/>
                    <a:pt x="2891449" y="651391"/>
                    <a:pt x="2831980" y="651391"/>
                  </a:cubicBezTo>
                  <a:lnTo>
                    <a:pt x="2831980" y="649222"/>
                  </a:lnTo>
                  <a:close/>
                  <a:moveTo>
                    <a:pt x="32816" y="0"/>
                  </a:moveTo>
                  <a:lnTo>
                    <a:pt x="2993848" y="0"/>
                  </a:lnTo>
                  <a:cubicBezTo>
                    <a:pt x="3011972" y="0"/>
                    <a:pt x="3026664" y="14692"/>
                    <a:pt x="3026664" y="32816"/>
                  </a:cubicBezTo>
                  <a:lnTo>
                    <a:pt x="3026664" y="285864"/>
                  </a:lnTo>
                  <a:lnTo>
                    <a:pt x="3026664" y="290147"/>
                  </a:lnTo>
                  <a:lnTo>
                    <a:pt x="3022654" y="290147"/>
                  </a:lnTo>
                  <a:lnTo>
                    <a:pt x="2785226" y="543714"/>
                  </a:lnTo>
                  <a:lnTo>
                    <a:pt x="2831980" y="543714"/>
                  </a:lnTo>
                  <a:lnTo>
                    <a:pt x="2834863" y="543714"/>
                  </a:lnTo>
                  <a:lnTo>
                    <a:pt x="2834863" y="544005"/>
                  </a:lnTo>
                  <a:lnTo>
                    <a:pt x="2875382" y="548089"/>
                  </a:lnTo>
                  <a:cubicBezTo>
                    <a:pt x="2973515" y="568170"/>
                    <a:pt x="3047335" y="654999"/>
                    <a:pt x="3047335" y="759069"/>
                  </a:cubicBezTo>
                  <a:cubicBezTo>
                    <a:pt x="3047335" y="863139"/>
                    <a:pt x="2973515" y="949968"/>
                    <a:pt x="2875382" y="970049"/>
                  </a:cubicBezTo>
                  <a:lnTo>
                    <a:pt x="2834863" y="974134"/>
                  </a:lnTo>
                  <a:lnTo>
                    <a:pt x="2834863" y="974424"/>
                  </a:lnTo>
                  <a:lnTo>
                    <a:pt x="2831980" y="974424"/>
                  </a:lnTo>
                  <a:lnTo>
                    <a:pt x="2381931" y="974424"/>
                  </a:lnTo>
                  <a:lnTo>
                    <a:pt x="1891751" y="1497925"/>
                  </a:lnTo>
                  <a:lnTo>
                    <a:pt x="1891751" y="2250406"/>
                  </a:lnTo>
                  <a:lnTo>
                    <a:pt x="1142998" y="2778367"/>
                  </a:lnTo>
                  <a:lnTo>
                    <a:pt x="1142998" y="1506560"/>
                  </a:lnTo>
                  <a:lnTo>
                    <a:pt x="4010" y="290147"/>
                  </a:lnTo>
                  <a:lnTo>
                    <a:pt x="0" y="290147"/>
                  </a:lnTo>
                  <a:lnTo>
                    <a:pt x="0" y="285864"/>
                  </a:lnTo>
                  <a:lnTo>
                    <a:pt x="0" y="32816"/>
                  </a:lnTo>
                  <a:cubicBezTo>
                    <a:pt x="0" y="14692"/>
                    <a:pt x="14692" y="0"/>
                    <a:pt x="3281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89" name="Google Shape;389;p44"/>
            <p:cNvSpPr/>
            <p:nvPr/>
          </p:nvSpPr>
          <p:spPr>
            <a:xfrm>
              <a:off x="4580792" y="1987062"/>
              <a:ext cx="3026700" cy="1056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390" name="Google Shape;390;p44"/>
          <p:cNvSpPr/>
          <p:nvPr/>
        </p:nvSpPr>
        <p:spPr>
          <a:xfrm>
            <a:off x="4413925" y="5323975"/>
            <a:ext cx="2286000" cy="558600"/>
          </a:xfrm>
          <a:prstGeom prst="roundRect">
            <a:avLst>
              <a:gd name="adj" fmla="val 0"/>
            </a:avLst>
          </a:prstGeom>
          <a:solidFill>
            <a:srgbClr val="124B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rgbClr val="FFFFFF"/>
                </a:solidFill>
                <a:latin typeface="Proxima Nova"/>
                <a:ea typeface="Proxima Nova"/>
                <a:cs typeface="Proxima Nova"/>
                <a:sym typeface="Proxima Nova"/>
              </a:rPr>
              <a:t>Predictive Model</a:t>
            </a:r>
            <a:endParaRPr sz="2000" b="1">
              <a:solidFill>
                <a:srgbClr val="FFFFFF"/>
              </a:solidFill>
              <a:latin typeface="Proxima Nova"/>
              <a:ea typeface="Proxima Nova"/>
              <a:cs typeface="Proxima Nova"/>
              <a:sym typeface="Proxima Nova"/>
            </a:endParaRPr>
          </a:p>
        </p:txBody>
      </p:sp>
      <p:cxnSp>
        <p:nvCxnSpPr>
          <p:cNvPr id="391" name="Google Shape;391;p44"/>
          <p:cNvCxnSpPr>
            <a:stCxn id="390" idx="3"/>
            <a:endCxn id="385" idx="2"/>
          </p:cNvCxnSpPr>
          <p:nvPr/>
        </p:nvCxnSpPr>
        <p:spPr>
          <a:xfrm rot="10800000" flipH="1">
            <a:off x="6699925" y="4278175"/>
            <a:ext cx="1016400" cy="1325100"/>
          </a:xfrm>
          <a:prstGeom prst="bentConnector2">
            <a:avLst/>
          </a:prstGeom>
          <a:noFill/>
          <a:ln w="28575" cap="flat" cmpd="sng">
            <a:solidFill>
              <a:srgbClr val="B7B7B7"/>
            </a:solidFill>
            <a:prstDash val="solid"/>
            <a:round/>
            <a:headEnd type="none" w="med" len="med"/>
            <a:tailEnd type="stealth" w="med" len="med"/>
          </a:ln>
        </p:spPr>
      </p:cxnSp>
      <p:cxnSp>
        <p:nvCxnSpPr>
          <p:cNvPr id="392" name="Google Shape;392;p44"/>
          <p:cNvCxnSpPr>
            <a:stCxn id="385" idx="0"/>
          </p:cNvCxnSpPr>
          <p:nvPr/>
        </p:nvCxnSpPr>
        <p:spPr>
          <a:xfrm rot="-5400000">
            <a:off x="7757700" y="2601870"/>
            <a:ext cx="872100" cy="954900"/>
          </a:xfrm>
          <a:prstGeom prst="bentConnector2">
            <a:avLst/>
          </a:prstGeom>
          <a:noFill/>
          <a:ln w="28575" cap="flat" cmpd="sng">
            <a:solidFill>
              <a:srgbClr val="B7B7B7"/>
            </a:solidFill>
            <a:prstDash val="solid"/>
            <a:round/>
            <a:headEnd type="none" w="med" len="med"/>
            <a:tailEnd type="stealth" w="med" len="med"/>
          </a:ln>
        </p:spPr>
      </p:cxnSp>
      <p:cxnSp>
        <p:nvCxnSpPr>
          <p:cNvPr id="393" name="Google Shape;393;p44"/>
          <p:cNvCxnSpPr>
            <a:stCxn id="382" idx="2"/>
            <a:endCxn id="390" idx="1"/>
          </p:cNvCxnSpPr>
          <p:nvPr/>
        </p:nvCxnSpPr>
        <p:spPr>
          <a:xfrm rot="-5400000" flipH="1">
            <a:off x="2826475" y="4015867"/>
            <a:ext cx="1132800" cy="2042100"/>
          </a:xfrm>
          <a:prstGeom prst="bentConnector2">
            <a:avLst/>
          </a:prstGeom>
          <a:noFill/>
          <a:ln w="28575" cap="flat" cmpd="sng">
            <a:solidFill>
              <a:srgbClr val="B7B7B7"/>
            </a:solidFill>
            <a:prstDash val="solid"/>
            <a:round/>
            <a:headEnd type="none" w="med" len="med"/>
            <a:tailEnd type="stealth" w="med" len="med"/>
          </a:ln>
        </p:spPr>
      </p:cxnSp>
      <p:cxnSp>
        <p:nvCxnSpPr>
          <p:cNvPr id="394" name="Google Shape;394;p44"/>
          <p:cNvCxnSpPr/>
          <p:nvPr/>
        </p:nvCxnSpPr>
        <p:spPr>
          <a:xfrm>
            <a:off x="5556925" y="3032426"/>
            <a:ext cx="0" cy="504000"/>
          </a:xfrm>
          <a:prstGeom prst="straightConnector1">
            <a:avLst/>
          </a:prstGeom>
          <a:noFill/>
          <a:ln w="28575" cap="flat" cmpd="sng">
            <a:solidFill>
              <a:schemeClr val="accent4"/>
            </a:solidFill>
            <a:prstDash val="solid"/>
            <a:round/>
            <a:headEnd type="none" w="med" len="med"/>
            <a:tailEnd type="triangle" w="med" len="med"/>
          </a:ln>
        </p:spPr>
      </p:cxnSp>
      <p:cxnSp>
        <p:nvCxnSpPr>
          <p:cNvPr id="395" name="Google Shape;395;p44"/>
          <p:cNvCxnSpPr/>
          <p:nvPr/>
        </p:nvCxnSpPr>
        <p:spPr>
          <a:xfrm>
            <a:off x="4931850" y="3032426"/>
            <a:ext cx="0" cy="504000"/>
          </a:xfrm>
          <a:prstGeom prst="straightConnector1">
            <a:avLst/>
          </a:prstGeom>
          <a:noFill/>
          <a:ln w="28575" cap="flat" cmpd="sng">
            <a:solidFill>
              <a:schemeClr val="accent4"/>
            </a:solidFill>
            <a:prstDash val="solid"/>
            <a:round/>
            <a:headEnd type="none" w="med" len="med"/>
            <a:tailEnd type="triangle" w="med" len="med"/>
          </a:ln>
        </p:spPr>
      </p:cxnSp>
      <p:cxnSp>
        <p:nvCxnSpPr>
          <p:cNvPr id="396" name="Google Shape;396;p44"/>
          <p:cNvCxnSpPr/>
          <p:nvPr/>
        </p:nvCxnSpPr>
        <p:spPr>
          <a:xfrm>
            <a:off x="6182000" y="3032426"/>
            <a:ext cx="0" cy="504000"/>
          </a:xfrm>
          <a:prstGeom prst="straightConnector1">
            <a:avLst/>
          </a:prstGeom>
          <a:noFill/>
          <a:ln w="28575" cap="flat" cmpd="sng">
            <a:solidFill>
              <a:schemeClr val="accent4"/>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body" idx="1"/>
          </p:nvPr>
        </p:nvSpPr>
        <p:spPr>
          <a:xfrm>
            <a:off x="323529" y="8644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Limitations</a:t>
            </a:r>
            <a:endParaRPr b="1">
              <a:latin typeface="Proxima Nova"/>
              <a:ea typeface="Proxima Nova"/>
              <a:cs typeface="Proxima Nova"/>
              <a:sym typeface="Proxima Nova"/>
            </a:endParaRPr>
          </a:p>
        </p:txBody>
      </p:sp>
      <p:sp>
        <p:nvSpPr>
          <p:cNvPr id="402" name="Google Shape;402;p45"/>
          <p:cNvSpPr txBox="1"/>
          <p:nvPr/>
        </p:nvSpPr>
        <p:spPr>
          <a:xfrm>
            <a:off x="2710500" y="2368650"/>
            <a:ext cx="8027400" cy="318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a:latin typeface="Proxima Nova"/>
                <a:ea typeface="Proxima Nova"/>
                <a:cs typeface="Proxima Nova"/>
                <a:sym typeface="Proxima Nova"/>
              </a:rPr>
              <a:t>Location Accuracy</a:t>
            </a:r>
            <a:endParaRPr sz="2000" b="1">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r>
              <a:rPr lang="en-US" sz="2000">
                <a:latin typeface="Proxima Nova"/>
                <a:ea typeface="Proxima Nova"/>
                <a:cs typeface="Proxima Nova"/>
                <a:sym typeface="Proxima Nova"/>
              </a:rPr>
              <a:t>There might be </a:t>
            </a:r>
            <a:r>
              <a:rPr lang="en-US" sz="2000" i="0" u="none" strike="noStrike" cap="none">
                <a:solidFill>
                  <a:srgbClr val="000000"/>
                </a:solidFill>
                <a:latin typeface="Proxima Nova"/>
                <a:ea typeface="Proxima Nova"/>
                <a:cs typeface="Proxima Nova"/>
                <a:sym typeface="Proxima Nova"/>
              </a:rPr>
              <a:t>better ways to define and measure the </a:t>
            </a:r>
            <a:r>
              <a:rPr lang="en-US" sz="2000">
                <a:latin typeface="Proxima Nova"/>
                <a:ea typeface="Proxima Nova"/>
                <a:cs typeface="Proxima Nova"/>
                <a:sym typeface="Proxima Nova"/>
              </a:rPr>
              <a:t>“</a:t>
            </a:r>
            <a:r>
              <a:rPr lang="en-US" sz="2000" i="0" u="none" strike="noStrike" cap="none">
                <a:solidFill>
                  <a:srgbClr val="000000"/>
                </a:solidFill>
                <a:latin typeface="Proxima Nova"/>
                <a:ea typeface="Proxima Nova"/>
                <a:cs typeface="Proxima Nova"/>
                <a:sym typeface="Proxima Nova"/>
              </a:rPr>
              <a:t>center</a:t>
            </a:r>
            <a:r>
              <a:rPr lang="en-US" sz="2000">
                <a:latin typeface="Proxima Nova"/>
                <a:ea typeface="Proxima Nova"/>
                <a:cs typeface="Proxima Nova"/>
                <a:sym typeface="Proxima Nova"/>
              </a:rPr>
              <a:t>”</a:t>
            </a:r>
            <a:endParaRPr sz="2000">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r>
              <a:rPr lang="en-US" sz="2000" b="1">
                <a:latin typeface="Proxima Nova"/>
                <a:ea typeface="Proxima Nova"/>
                <a:cs typeface="Proxima Nova"/>
                <a:sym typeface="Proxima Nova"/>
              </a:rPr>
              <a:t>Data Records</a:t>
            </a:r>
            <a:endParaRPr sz="2000" b="1">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r>
              <a:rPr lang="en-US" sz="2000" i="0" u="none" strike="noStrike" cap="none">
                <a:solidFill>
                  <a:srgbClr val="000000"/>
                </a:solidFill>
                <a:latin typeface="Proxima Nova"/>
                <a:ea typeface="Proxima Nova"/>
                <a:cs typeface="Proxima Nova"/>
                <a:sym typeface="Proxima Nova"/>
              </a:rPr>
              <a:t>Trade</a:t>
            </a:r>
            <a:r>
              <a:rPr lang="en-US" sz="2000">
                <a:latin typeface="Proxima Nova"/>
                <a:ea typeface="Proxima Nova"/>
                <a:cs typeface="Proxima Nova"/>
                <a:sym typeface="Proxima Nova"/>
              </a:rPr>
              <a:t>-</a:t>
            </a:r>
            <a:r>
              <a:rPr lang="en-US" sz="2000" i="0" u="none" strike="noStrike" cap="none">
                <a:solidFill>
                  <a:srgbClr val="000000"/>
                </a:solidFill>
                <a:latin typeface="Proxima Nova"/>
                <a:ea typeface="Proxima Nova"/>
                <a:cs typeface="Proxima Nova"/>
                <a:sym typeface="Proxima Nova"/>
              </a:rPr>
              <a:t>off between enough data records and up-to-date data that can reflect the current internal situation and demographic characteristics</a:t>
            </a:r>
            <a:endParaRPr sz="2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000"/>
              <a:buFont typeface="Arial"/>
              <a:buNone/>
            </a:pPr>
            <a:endParaRPr sz="2000" i="0" u="none" strike="noStrike" cap="none">
              <a:solidFill>
                <a:srgbClr val="000000"/>
              </a:solidFill>
              <a:latin typeface="Proxima Nova"/>
              <a:ea typeface="Proxima Nova"/>
              <a:cs typeface="Proxima Nova"/>
              <a:sym typeface="Proxima Nova"/>
            </a:endParaRPr>
          </a:p>
        </p:txBody>
      </p:sp>
      <p:sp>
        <p:nvSpPr>
          <p:cNvPr id="403" name="Google Shape;403;p45"/>
          <p:cNvSpPr/>
          <p:nvPr/>
        </p:nvSpPr>
        <p:spPr>
          <a:xfrm>
            <a:off x="1631042" y="3991946"/>
            <a:ext cx="798000" cy="798000"/>
          </a:xfrm>
          <a:prstGeom prst="ellipse">
            <a:avLst/>
          </a:prstGeom>
          <a:solidFill>
            <a:schemeClr val="accent2"/>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404" name="Google Shape;404;p45"/>
          <p:cNvSpPr/>
          <p:nvPr/>
        </p:nvSpPr>
        <p:spPr>
          <a:xfrm>
            <a:off x="1631042" y="2423309"/>
            <a:ext cx="798000" cy="798000"/>
          </a:xfrm>
          <a:prstGeom prst="ellipse">
            <a:avLst/>
          </a:prstGeom>
          <a:solidFill>
            <a:schemeClr val="accent3"/>
          </a:solidFill>
          <a:ln w="762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pic>
        <p:nvPicPr>
          <p:cNvPr id="405" name="Google Shape;405;p45"/>
          <p:cNvPicPr preferRelativeResize="0"/>
          <p:nvPr/>
        </p:nvPicPr>
        <p:blipFill>
          <a:blip r:embed="rId3">
            <a:alphaModFix/>
          </a:blip>
          <a:stretch>
            <a:fillRect/>
          </a:stretch>
        </p:blipFill>
        <p:spPr>
          <a:xfrm>
            <a:off x="1725175" y="2517425"/>
            <a:ext cx="609750" cy="609750"/>
          </a:xfrm>
          <a:prstGeom prst="rect">
            <a:avLst/>
          </a:prstGeom>
          <a:noFill/>
          <a:ln>
            <a:noFill/>
          </a:ln>
        </p:spPr>
      </p:pic>
      <p:pic>
        <p:nvPicPr>
          <p:cNvPr id="406" name="Google Shape;406;p45"/>
          <p:cNvPicPr preferRelativeResize="0"/>
          <p:nvPr/>
        </p:nvPicPr>
        <p:blipFill>
          <a:blip r:embed="rId4">
            <a:alphaModFix/>
          </a:blip>
          <a:stretch>
            <a:fillRect/>
          </a:stretch>
        </p:blipFill>
        <p:spPr>
          <a:xfrm>
            <a:off x="1808450" y="4128175"/>
            <a:ext cx="503177" cy="544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27"/>
          <p:cNvSpPr/>
          <p:nvPr/>
        </p:nvSpPr>
        <p:spPr>
          <a:xfrm>
            <a:off x="5987750" y="0"/>
            <a:ext cx="6204300" cy="6858000"/>
          </a:xfrm>
          <a:prstGeom prst="roundRect">
            <a:avLst>
              <a:gd name="adj" fmla="val 0"/>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0" name="Google Shape;90;p27"/>
          <p:cNvGrpSpPr/>
          <p:nvPr/>
        </p:nvGrpSpPr>
        <p:grpSpPr>
          <a:xfrm>
            <a:off x="7004750" y="1757800"/>
            <a:ext cx="5568259" cy="777600"/>
            <a:chOff x="6344050" y="1483461"/>
            <a:chExt cx="5568259" cy="777600"/>
          </a:xfrm>
        </p:grpSpPr>
        <p:sp>
          <p:nvSpPr>
            <p:cNvPr id="91" name="Google Shape;91;p27"/>
            <p:cNvSpPr txBox="1"/>
            <p:nvPr/>
          </p:nvSpPr>
          <p:spPr>
            <a:xfrm>
              <a:off x="7250609" y="1615489"/>
              <a:ext cx="4661700" cy="5079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434343"/>
                  </a:solidFill>
                  <a:latin typeface="Proxima Nova"/>
                  <a:ea typeface="Proxima Nova"/>
                  <a:cs typeface="Proxima Nova"/>
                  <a:sym typeface="Proxima Nova"/>
                </a:rPr>
                <a:t>Background</a:t>
              </a:r>
              <a:endParaRPr sz="2700" b="0" i="0" u="none" strike="noStrike" cap="none">
                <a:solidFill>
                  <a:srgbClr val="434343"/>
                </a:solidFill>
                <a:latin typeface="Proxima Nova"/>
                <a:ea typeface="Proxima Nova"/>
                <a:cs typeface="Proxima Nova"/>
                <a:sym typeface="Proxima Nova"/>
              </a:endParaRPr>
            </a:p>
          </p:txBody>
        </p:sp>
        <p:sp>
          <p:nvSpPr>
            <p:cNvPr id="92" name="Google Shape;92;p27"/>
            <p:cNvSpPr txBox="1"/>
            <p:nvPr/>
          </p:nvSpPr>
          <p:spPr>
            <a:xfrm>
              <a:off x="6344050" y="1483461"/>
              <a:ext cx="739500" cy="777600"/>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434343"/>
                  </a:solidFill>
                  <a:latin typeface="Proxima Nova"/>
                  <a:ea typeface="Proxima Nova"/>
                  <a:cs typeface="Proxima Nova"/>
                  <a:sym typeface="Proxima Nova"/>
                </a:rPr>
                <a:t>1</a:t>
              </a:r>
              <a:endParaRPr sz="4400" b="1" i="0" u="none" strike="noStrike" cap="none">
                <a:solidFill>
                  <a:srgbClr val="434343"/>
                </a:solidFill>
                <a:latin typeface="Proxima Nova"/>
                <a:ea typeface="Proxima Nova"/>
                <a:cs typeface="Proxima Nova"/>
                <a:sym typeface="Proxima Nova"/>
              </a:endParaRPr>
            </a:p>
          </p:txBody>
        </p:sp>
      </p:grpSp>
      <p:sp>
        <p:nvSpPr>
          <p:cNvPr id="93" name="Google Shape;93;p27"/>
          <p:cNvSpPr txBox="1"/>
          <p:nvPr/>
        </p:nvSpPr>
        <p:spPr>
          <a:xfrm>
            <a:off x="7049225" y="543600"/>
            <a:ext cx="4894200" cy="923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1A1A1A"/>
                </a:solidFill>
                <a:latin typeface="Proxima Nova"/>
                <a:ea typeface="Proxima Nova"/>
                <a:cs typeface="Proxima Nova"/>
                <a:sym typeface="Proxima Nova"/>
              </a:rPr>
              <a:t>Agenda</a:t>
            </a:r>
            <a:endParaRPr sz="5400" b="1" i="0" u="none" strike="noStrike" cap="none">
              <a:solidFill>
                <a:srgbClr val="1A1A1A"/>
              </a:solidFill>
              <a:latin typeface="Proxima Nova"/>
              <a:ea typeface="Proxima Nova"/>
              <a:cs typeface="Proxima Nova"/>
              <a:sym typeface="Proxima Nova"/>
            </a:endParaRPr>
          </a:p>
        </p:txBody>
      </p:sp>
      <p:cxnSp>
        <p:nvCxnSpPr>
          <p:cNvPr id="94" name="Google Shape;94;p27"/>
          <p:cNvCxnSpPr/>
          <p:nvPr/>
        </p:nvCxnSpPr>
        <p:spPr>
          <a:xfrm>
            <a:off x="7781398" y="1908287"/>
            <a:ext cx="0" cy="471000"/>
          </a:xfrm>
          <a:prstGeom prst="straightConnector1">
            <a:avLst/>
          </a:prstGeom>
          <a:noFill/>
          <a:ln w="9525" cap="flat" cmpd="sng">
            <a:solidFill>
              <a:srgbClr val="666666"/>
            </a:solidFill>
            <a:prstDash val="solid"/>
            <a:round/>
            <a:headEnd type="none" w="sm" len="sm"/>
            <a:tailEnd type="none" w="sm" len="sm"/>
          </a:ln>
        </p:spPr>
      </p:cxnSp>
      <p:grpSp>
        <p:nvGrpSpPr>
          <p:cNvPr id="95" name="Google Shape;95;p27"/>
          <p:cNvGrpSpPr/>
          <p:nvPr/>
        </p:nvGrpSpPr>
        <p:grpSpPr>
          <a:xfrm>
            <a:off x="7004748" y="2591975"/>
            <a:ext cx="5568243" cy="777600"/>
            <a:chOff x="6623748" y="2515775"/>
            <a:chExt cx="5568243" cy="777600"/>
          </a:xfrm>
        </p:grpSpPr>
        <p:grpSp>
          <p:nvGrpSpPr>
            <p:cNvPr id="96" name="Google Shape;96;p27"/>
            <p:cNvGrpSpPr/>
            <p:nvPr/>
          </p:nvGrpSpPr>
          <p:grpSpPr>
            <a:xfrm>
              <a:off x="6623748" y="2515775"/>
              <a:ext cx="5568243" cy="777600"/>
              <a:chOff x="6344048" y="1483444"/>
              <a:chExt cx="5568243" cy="777600"/>
            </a:xfrm>
          </p:grpSpPr>
          <p:sp>
            <p:nvSpPr>
              <p:cNvPr id="97" name="Google Shape;97;p27"/>
              <p:cNvSpPr txBox="1"/>
              <p:nvPr/>
            </p:nvSpPr>
            <p:spPr>
              <a:xfrm>
                <a:off x="7250591" y="1618264"/>
                <a:ext cx="4661700" cy="5079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434343"/>
                    </a:solidFill>
                    <a:latin typeface="Proxima Nova"/>
                    <a:ea typeface="Proxima Nova"/>
                    <a:cs typeface="Proxima Nova"/>
                    <a:sym typeface="Proxima Nova"/>
                  </a:rPr>
                  <a:t>Problem Statement</a:t>
                </a:r>
                <a:endParaRPr sz="2700" b="0" i="0" u="none" strike="noStrike" cap="none">
                  <a:solidFill>
                    <a:srgbClr val="434343"/>
                  </a:solidFill>
                  <a:latin typeface="Proxima Nova"/>
                  <a:ea typeface="Proxima Nova"/>
                  <a:cs typeface="Proxima Nova"/>
                  <a:sym typeface="Proxima Nova"/>
                </a:endParaRPr>
              </a:p>
            </p:txBody>
          </p:sp>
          <p:sp>
            <p:nvSpPr>
              <p:cNvPr id="98" name="Google Shape;98;p27"/>
              <p:cNvSpPr txBox="1"/>
              <p:nvPr/>
            </p:nvSpPr>
            <p:spPr>
              <a:xfrm>
                <a:off x="6344048" y="1483444"/>
                <a:ext cx="739500" cy="777600"/>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434343"/>
                    </a:solidFill>
                    <a:latin typeface="Proxima Nova"/>
                    <a:ea typeface="Proxima Nova"/>
                    <a:cs typeface="Proxima Nova"/>
                    <a:sym typeface="Proxima Nova"/>
                  </a:rPr>
                  <a:t>2</a:t>
                </a:r>
                <a:endParaRPr sz="4400" b="1" i="0" u="none" strike="noStrike" cap="none">
                  <a:solidFill>
                    <a:srgbClr val="434343"/>
                  </a:solidFill>
                  <a:latin typeface="Proxima Nova"/>
                  <a:ea typeface="Proxima Nova"/>
                  <a:cs typeface="Proxima Nova"/>
                  <a:sym typeface="Proxima Nova"/>
                </a:endParaRPr>
              </a:p>
            </p:txBody>
          </p:sp>
        </p:grpSp>
        <p:cxnSp>
          <p:nvCxnSpPr>
            <p:cNvPr id="99" name="Google Shape;99;p27"/>
            <p:cNvCxnSpPr/>
            <p:nvPr/>
          </p:nvCxnSpPr>
          <p:spPr>
            <a:xfrm>
              <a:off x="7400398" y="2669050"/>
              <a:ext cx="0" cy="471000"/>
            </a:xfrm>
            <a:prstGeom prst="straightConnector1">
              <a:avLst/>
            </a:prstGeom>
            <a:noFill/>
            <a:ln w="9525" cap="flat" cmpd="sng">
              <a:solidFill>
                <a:srgbClr val="666666"/>
              </a:solidFill>
              <a:prstDash val="solid"/>
              <a:round/>
              <a:headEnd type="none" w="sm" len="sm"/>
              <a:tailEnd type="none" w="sm" len="sm"/>
            </a:ln>
          </p:spPr>
        </p:cxnSp>
      </p:grpSp>
      <p:grpSp>
        <p:nvGrpSpPr>
          <p:cNvPr id="100" name="Google Shape;100;p27"/>
          <p:cNvGrpSpPr/>
          <p:nvPr/>
        </p:nvGrpSpPr>
        <p:grpSpPr>
          <a:xfrm>
            <a:off x="7004750" y="3426175"/>
            <a:ext cx="5568241" cy="777600"/>
            <a:chOff x="6623750" y="3426175"/>
            <a:chExt cx="5568241" cy="777600"/>
          </a:xfrm>
        </p:grpSpPr>
        <p:grpSp>
          <p:nvGrpSpPr>
            <p:cNvPr id="101" name="Google Shape;101;p27"/>
            <p:cNvGrpSpPr/>
            <p:nvPr/>
          </p:nvGrpSpPr>
          <p:grpSpPr>
            <a:xfrm>
              <a:off x="6623750" y="3426175"/>
              <a:ext cx="5568241" cy="777600"/>
              <a:chOff x="6344050" y="1483452"/>
              <a:chExt cx="5568241" cy="777600"/>
            </a:xfrm>
          </p:grpSpPr>
          <p:sp>
            <p:nvSpPr>
              <p:cNvPr id="102" name="Google Shape;102;p27"/>
              <p:cNvSpPr txBox="1"/>
              <p:nvPr/>
            </p:nvSpPr>
            <p:spPr>
              <a:xfrm>
                <a:off x="7250591" y="1618302"/>
                <a:ext cx="4661700" cy="507900"/>
              </a:xfrm>
              <a:prstGeom prst="rect">
                <a:avLst/>
              </a:prstGeom>
              <a:noFill/>
              <a:ln>
                <a:noFill/>
              </a:ln>
            </p:spPr>
            <p:txBody>
              <a:bodyPr spcFirstLastPara="1" wrap="square" lIns="108000" tIns="45700" rIns="108000" bIns="45700" anchor="t" anchorCtr="0">
                <a:noAutofit/>
              </a:bodyPr>
              <a:lstStyle/>
              <a:p>
                <a:pPr marL="0" lvl="0" indent="0" algn="l" rtl="0">
                  <a:spcBef>
                    <a:spcPts val="0"/>
                  </a:spcBef>
                  <a:spcAft>
                    <a:spcPts val="0"/>
                  </a:spcAft>
                  <a:buClr>
                    <a:schemeClr val="dk1"/>
                  </a:buClr>
                  <a:buSzPts val="2700"/>
                  <a:buFont typeface="Arial"/>
                  <a:buNone/>
                </a:pPr>
                <a:r>
                  <a:rPr lang="en-US" sz="2700">
                    <a:solidFill>
                      <a:srgbClr val="434343"/>
                    </a:solidFill>
                    <a:latin typeface="Proxima Nova"/>
                    <a:ea typeface="Proxima Nova"/>
                    <a:cs typeface="Proxima Nova"/>
                    <a:sym typeface="Proxima Nova"/>
                  </a:rPr>
                  <a:t>Proposed Model</a:t>
                </a:r>
                <a:endParaRPr sz="270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2700"/>
                  <a:buFont typeface="Arial"/>
                  <a:buNone/>
                </a:pPr>
                <a:endParaRPr sz="2700">
                  <a:solidFill>
                    <a:srgbClr val="434343"/>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2700"/>
                  <a:buFont typeface="Arial"/>
                  <a:buNone/>
                </a:pPr>
                <a:endParaRPr sz="2700" b="1" i="0" u="none" strike="noStrike" cap="none">
                  <a:solidFill>
                    <a:srgbClr val="124B6C"/>
                  </a:solidFill>
                  <a:latin typeface="Proxima Nova"/>
                  <a:ea typeface="Proxima Nova"/>
                  <a:cs typeface="Proxima Nova"/>
                  <a:sym typeface="Proxima Nova"/>
                </a:endParaRPr>
              </a:p>
            </p:txBody>
          </p:sp>
          <p:sp>
            <p:nvSpPr>
              <p:cNvPr id="103" name="Google Shape;103;p27"/>
              <p:cNvSpPr txBox="1"/>
              <p:nvPr/>
            </p:nvSpPr>
            <p:spPr>
              <a:xfrm>
                <a:off x="6344050" y="1483452"/>
                <a:ext cx="739500" cy="777600"/>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434343"/>
                    </a:solidFill>
                    <a:latin typeface="Proxima Nova"/>
                    <a:ea typeface="Proxima Nova"/>
                    <a:cs typeface="Proxima Nova"/>
                    <a:sym typeface="Proxima Nova"/>
                  </a:rPr>
                  <a:t>3</a:t>
                </a:r>
                <a:endParaRPr sz="4400" b="1" i="0" u="none" strike="noStrike" cap="none">
                  <a:solidFill>
                    <a:srgbClr val="434343"/>
                  </a:solidFill>
                  <a:latin typeface="Proxima Nova"/>
                  <a:ea typeface="Proxima Nova"/>
                  <a:cs typeface="Proxima Nova"/>
                  <a:sym typeface="Proxima Nova"/>
                </a:endParaRPr>
              </a:p>
            </p:txBody>
          </p:sp>
        </p:grpSp>
        <p:cxnSp>
          <p:nvCxnSpPr>
            <p:cNvPr id="104" name="Google Shape;104;p27"/>
            <p:cNvCxnSpPr/>
            <p:nvPr/>
          </p:nvCxnSpPr>
          <p:spPr>
            <a:xfrm>
              <a:off x="7400398" y="3579475"/>
              <a:ext cx="0" cy="471000"/>
            </a:xfrm>
            <a:prstGeom prst="straightConnector1">
              <a:avLst/>
            </a:prstGeom>
            <a:noFill/>
            <a:ln w="9525" cap="flat" cmpd="sng">
              <a:solidFill>
                <a:srgbClr val="666666"/>
              </a:solidFill>
              <a:prstDash val="solid"/>
              <a:round/>
              <a:headEnd type="none" w="sm" len="sm"/>
              <a:tailEnd type="none" w="sm" len="sm"/>
            </a:ln>
          </p:spPr>
        </p:cxnSp>
      </p:grpSp>
      <p:grpSp>
        <p:nvGrpSpPr>
          <p:cNvPr id="105" name="Google Shape;105;p27"/>
          <p:cNvGrpSpPr/>
          <p:nvPr/>
        </p:nvGrpSpPr>
        <p:grpSpPr>
          <a:xfrm>
            <a:off x="7004748" y="4260375"/>
            <a:ext cx="5568243" cy="777600"/>
            <a:chOff x="6623748" y="4107975"/>
            <a:chExt cx="5568243" cy="777600"/>
          </a:xfrm>
        </p:grpSpPr>
        <p:grpSp>
          <p:nvGrpSpPr>
            <p:cNvPr id="106" name="Google Shape;106;p27"/>
            <p:cNvGrpSpPr/>
            <p:nvPr/>
          </p:nvGrpSpPr>
          <p:grpSpPr>
            <a:xfrm>
              <a:off x="6623748" y="4107975"/>
              <a:ext cx="5568243" cy="777600"/>
              <a:chOff x="6344048" y="1026260"/>
              <a:chExt cx="5568243" cy="777600"/>
            </a:xfrm>
          </p:grpSpPr>
          <p:sp>
            <p:nvSpPr>
              <p:cNvPr id="107" name="Google Shape;107;p27"/>
              <p:cNvSpPr txBox="1"/>
              <p:nvPr/>
            </p:nvSpPr>
            <p:spPr>
              <a:xfrm>
                <a:off x="7250591" y="1161102"/>
                <a:ext cx="4661700" cy="5079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a:solidFill>
                      <a:srgbClr val="434343"/>
                    </a:solidFill>
                    <a:latin typeface="Proxima Nova"/>
                    <a:ea typeface="Proxima Nova"/>
                    <a:cs typeface="Proxima Nova"/>
                    <a:sym typeface="Proxima Nova"/>
                  </a:rPr>
                  <a:t>Input Data</a:t>
                </a:r>
                <a:endParaRPr sz="2700" b="0" i="0" u="none" strike="noStrike" cap="none">
                  <a:solidFill>
                    <a:srgbClr val="434343"/>
                  </a:solidFill>
                  <a:latin typeface="Proxima Nova"/>
                  <a:ea typeface="Proxima Nova"/>
                  <a:cs typeface="Proxima Nova"/>
                  <a:sym typeface="Proxima Nova"/>
                </a:endParaRPr>
              </a:p>
            </p:txBody>
          </p:sp>
          <p:sp>
            <p:nvSpPr>
              <p:cNvPr id="108" name="Google Shape;108;p27"/>
              <p:cNvSpPr txBox="1"/>
              <p:nvPr/>
            </p:nvSpPr>
            <p:spPr>
              <a:xfrm>
                <a:off x="6344048" y="1026260"/>
                <a:ext cx="739500" cy="777600"/>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434343"/>
                    </a:solidFill>
                    <a:latin typeface="Proxima Nova"/>
                    <a:ea typeface="Proxima Nova"/>
                    <a:cs typeface="Proxima Nova"/>
                    <a:sym typeface="Proxima Nova"/>
                  </a:rPr>
                  <a:t>4</a:t>
                </a:r>
                <a:endParaRPr sz="4400" b="1" i="0" u="none" strike="noStrike" cap="none">
                  <a:solidFill>
                    <a:srgbClr val="434343"/>
                  </a:solidFill>
                  <a:latin typeface="Proxima Nova"/>
                  <a:ea typeface="Proxima Nova"/>
                  <a:cs typeface="Proxima Nova"/>
                  <a:sym typeface="Proxima Nova"/>
                </a:endParaRPr>
              </a:p>
            </p:txBody>
          </p:sp>
        </p:grpSp>
        <p:cxnSp>
          <p:nvCxnSpPr>
            <p:cNvPr id="109" name="Google Shape;109;p27"/>
            <p:cNvCxnSpPr/>
            <p:nvPr/>
          </p:nvCxnSpPr>
          <p:spPr>
            <a:xfrm>
              <a:off x="7400398" y="4293987"/>
              <a:ext cx="0" cy="471000"/>
            </a:xfrm>
            <a:prstGeom prst="straightConnector1">
              <a:avLst/>
            </a:prstGeom>
            <a:noFill/>
            <a:ln w="9525" cap="flat" cmpd="sng">
              <a:solidFill>
                <a:srgbClr val="666666"/>
              </a:solidFill>
              <a:prstDash val="solid"/>
              <a:round/>
              <a:headEnd type="none" w="sm" len="sm"/>
              <a:tailEnd type="none" w="sm" len="sm"/>
            </a:ln>
          </p:spPr>
        </p:cxnSp>
      </p:grpSp>
      <p:grpSp>
        <p:nvGrpSpPr>
          <p:cNvPr id="110" name="Google Shape;110;p27"/>
          <p:cNvGrpSpPr/>
          <p:nvPr/>
        </p:nvGrpSpPr>
        <p:grpSpPr>
          <a:xfrm>
            <a:off x="7004748" y="5160075"/>
            <a:ext cx="5568243" cy="777600"/>
            <a:chOff x="6623748" y="5007675"/>
            <a:chExt cx="5568243" cy="777600"/>
          </a:xfrm>
        </p:grpSpPr>
        <p:grpSp>
          <p:nvGrpSpPr>
            <p:cNvPr id="111" name="Google Shape;111;p27"/>
            <p:cNvGrpSpPr/>
            <p:nvPr/>
          </p:nvGrpSpPr>
          <p:grpSpPr>
            <a:xfrm>
              <a:off x="6623748" y="5007675"/>
              <a:ext cx="5568243" cy="777600"/>
              <a:chOff x="6344048" y="950060"/>
              <a:chExt cx="5568243" cy="777600"/>
            </a:xfrm>
          </p:grpSpPr>
          <p:sp>
            <p:nvSpPr>
              <p:cNvPr id="112" name="Google Shape;112;p27"/>
              <p:cNvSpPr txBox="1"/>
              <p:nvPr/>
            </p:nvSpPr>
            <p:spPr>
              <a:xfrm>
                <a:off x="7250591" y="1084902"/>
                <a:ext cx="4661700" cy="507900"/>
              </a:xfrm>
              <a:prstGeom prst="rect">
                <a:avLst/>
              </a:prstGeom>
              <a:noFill/>
              <a:ln>
                <a:noFill/>
              </a:ln>
            </p:spPr>
            <p:txBody>
              <a:bodyPr spcFirstLastPara="1" wrap="square" lIns="108000" tIns="45700" rIns="108000" bIns="45700"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US" sz="2700" b="0" i="0" u="none" strike="noStrike" cap="none">
                    <a:solidFill>
                      <a:srgbClr val="434343"/>
                    </a:solidFill>
                    <a:latin typeface="Proxima Nova"/>
                    <a:ea typeface="Proxima Nova"/>
                    <a:cs typeface="Proxima Nova"/>
                    <a:sym typeface="Proxima Nova"/>
                  </a:rPr>
                  <a:t>Future Work</a:t>
                </a:r>
                <a:endParaRPr sz="2700" b="0" i="0" u="none" strike="noStrike" cap="none">
                  <a:solidFill>
                    <a:srgbClr val="434343"/>
                  </a:solidFill>
                  <a:latin typeface="Proxima Nova"/>
                  <a:ea typeface="Proxima Nova"/>
                  <a:cs typeface="Proxima Nova"/>
                  <a:sym typeface="Proxima Nova"/>
                </a:endParaRPr>
              </a:p>
            </p:txBody>
          </p:sp>
          <p:sp>
            <p:nvSpPr>
              <p:cNvPr id="113" name="Google Shape;113;p27"/>
              <p:cNvSpPr txBox="1"/>
              <p:nvPr/>
            </p:nvSpPr>
            <p:spPr>
              <a:xfrm>
                <a:off x="6344048" y="950060"/>
                <a:ext cx="739500" cy="777600"/>
              </a:xfrm>
              <a:prstGeom prst="rect">
                <a:avLst/>
              </a:prstGeom>
              <a:noFill/>
              <a:ln>
                <a:noFill/>
              </a:ln>
            </p:spPr>
            <p:txBody>
              <a:bodyPr spcFirstLastPara="1" wrap="square" lIns="108000" tIns="45700" rIns="108000" bIns="45700" anchor="t"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rgbClr val="434343"/>
                    </a:solidFill>
                    <a:latin typeface="Proxima Nova"/>
                    <a:ea typeface="Proxima Nova"/>
                    <a:cs typeface="Proxima Nova"/>
                    <a:sym typeface="Proxima Nova"/>
                  </a:rPr>
                  <a:t>5</a:t>
                </a:r>
                <a:endParaRPr sz="4400" b="1" i="0" u="none" strike="noStrike" cap="none">
                  <a:solidFill>
                    <a:srgbClr val="434343"/>
                  </a:solidFill>
                  <a:latin typeface="Proxima Nova"/>
                  <a:ea typeface="Proxima Nova"/>
                  <a:cs typeface="Proxima Nova"/>
                  <a:sym typeface="Proxima Nova"/>
                </a:endParaRPr>
              </a:p>
            </p:txBody>
          </p:sp>
        </p:grpSp>
        <p:cxnSp>
          <p:nvCxnSpPr>
            <p:cNvPr id="114" name="Google Shape;114;p27"/>
            <p:cNvCxnSpPr/>
            <p:nvPr/>
          </p:nvCxnSpPr>
          <p:spPr>
            <a:xfrm>
              <a:off x="7400398" y="5160887"/>
              <a:ext cx="0" cy="471000"/>
            </a:xfrm>
            <a:prstGeom prst="straightConnector1">
              <a:avLst/>
            </a:prstGeom>
            <a:noFill/>
            <a:ln w="9525" cap="flat" cmpd="sng">
              <a:solidFill>
                <a:srgbClr val="666666"/>
              </a:solidFill>
              <a:prstDash val="solid"/>
              <a:round/>
              <a:headEnd type="none" w="sm" len="sm"/>
              <a:tailEnd type="none" w="sm" len="sm"/>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txBox="1">
            <a:spLocks noGrp="1"/>
          </p:cNvSpPr>
          <p:nvPr>
            <p:ph type="body" idx="1"/>
          </p:nvPr>
        </p:nvSpPr>
        <p:spPr>
          <a:xfrm>
            <a:off x="323529" y="8644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Future Work</a:t>
            </a:r>
            <a:endParaRPr b="1">
              <a:latin typeface="Proxima Nova"/>
              <a:ea typeface="Proxima Nova"/>
              <a:cs typeface="Proxima Nova"/>
              <a:sym typeface="Proxima Nova"/>
            </a:endParaRPr>
          </a:p>
        </p:txBody>
      </p:sp>
      <p:sp>
        <p:nvSpPr>
          <p:cNvPr id="412" name="Google Shape;412;p46"/>
          <p:cNvSpPr txBox="1"/>
          <p:nvPr/>
        </p:nvSpPr>
        <p:spPr>
          <a:xfrm>
            <a:off x="6569050" y="1898700"/>
            <a:ext cx="4970100" cy="42573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Font typeface="Proxima Nova"/>
              <a:buChar char="●"/>
            </a:pPr>
            <a:r>
              <a:rPr lang="en-US" sz="2000" dirty="0">
                <a:solidFill>
                  <a:schemeClr val="dk1"/>
                </a:solidFill>
                <a:latin typeface="Proxima Nova"/>
                <a:ea typeface="Proxima Nova"/>
                <a:cs typeface="Proxima Nova"/>
                <a:sym typeface="Proxima Nova"/>
              </a:rPr>
              <a:t>Exact location</a:t>
            </a:r>
            <a:endParaRPr sz="2000" dirty="0">
              <a:latin typeface="Proxima Nova"/>
              <a:ea typeface="Proxima Nova"/>
              <a:cs typeface="Proxima Nova"/>
              <a:sym typeface="Proxima Nova"/>
            </a:endParaRPr>
          </a:p>
          <a:p>
            <a:pPr marL="914400" lvl="1" indent="-355600" algn="l" rtl="0">
              <a:spcBef>
                <a:spcPts val="0"/>
              </a:spcBef>
              <a:spcAft>
                <a:spcPts val="0"/>
              </a:spcAft>
              <a:buClr>
                <a:schemeClr val="dk1"/>
              </a:buClr>
              <a:buSzPts val="2000"/>
              <a:buFont typeface="Proxima Nova"/>
              <a:buChar char="○"/>
            </a:pPr>
            <a:r>
              <a:rPr lang="en-US" sz="2000" dirty="0">
                <a:solidFill>
                  <a:schemeClr val="dk1"/>
                </a:solidFill>
                <a:latin typeface="Proxima Nova"/>
                <a:ea typeface="Proxima Nova"/>
                <a:cs typeface="Proxima Nova"/>
                <a:sym typeface="Proxima Nova"/>
              </a:rPr>
              <a:t>Business insights</a:t>
            </a:r>
            <a:endParaRPr sz="2000" dirty="0">
              <a:latin typeface="Proxima Nova"/>
              <a:ea typeface="Proxima Nova"/>
              <a:cs typeface="Proxima Nova"/>
              <a:sym typeface="Proxima Nova"/>
            </a:endParaRPr>
          </a:p>
          <a:p>
            <a:pPr marL="0" lvl="0" indent="0" algn="l" rtl="0">
              <a:spcBef>
                <a:spcPts val="0"/>
              </a:spcBef>
              <a:spcAft>
                <a:spcPts val="0"/>
              </a:spcAft>
              <a:buNone/>
            </a:pPr>
            <a:endParaRPr sz="2000" dirty="0">
              <a:latin typeface="Proxima Nova"/>
              <a:ea typeface="Proxima Nova"/>
              <a:cs typeface="Proxima Nova"/>
              <a:sym typeface="Proxima Nova"/>
            </a:endParaRPr>
          </a:p>
          <a:p>
            <a:pPr marL="457200" lvl="0" indent="-355600" algn="l" rtl="0">
              <a:spcBef>
                <a:spcPts val="0"/>
              </a:spcBef>
              <a:spcAft>
                <a:spcPts val="0"/>
              </a:spcAft>
              <a:buSzPts val="2000"/>
              <a:buFont typeface="Proxima Nova"/>
              <a:buChar char="●"/>
            </a:pPr>
            <a:r>
              <a:rPr lang="en-US" sz="2000" dirty="0">
                <a:latin typeface="Proxima Nova"/>
                <a:ea typeface="Proxima Nova"/>
                <a:cs typeface="Proxima Nova"/>
                <a:sym typeface="Proxima Nova"/>
              </a:rPr>
              <a:t>Cost</a:t>
            </a:r>
            <a:endParaRPr sz="2000" dirty="0">
              <a:latin typeface="Proxima Nova"/>
              <a:ea typeface="Proxima Nova"/>
              <a:cs typeface="Proxima Nova"/>
              <a:sym typeface="Proxima Nova"/>
            </a:endParaRPr>
          </a:p>
          <a:p>
            <a:pPr marL="914400" lvl="1" indent="-355600" algn="l" rtl="0">
              <a:spcBef>
                <a:spcPts val="0"/>
              </a:spcBef>
              <a:spcAft>
                <a:spcPts val="0"/>
              </a:spcAft>
              <a:buSzPts val="2000"/>
              <a:buFont typeface="Proxima Nova"/>
              <a:buChar char="○"/>
            </a:pPr>
            <a:r>
              <a:rPr lang="en-US" sz="2000" dirty="0">
                <a:latin typeface="Proxima Nova"/>
                <a:ea typeface="Proxima Nova"/>
                <a:cs typeface="Proxima Nova"/>
                <a:sym typeface="Proxima Nova"/>
              </a:rPr>
              <a:t>Consider costs to make more informed business decisions for Walmart such as the most profitable location</a:t>
            </a:r>
            <a:endParaRPr sz="2000" dirty="0">
              <a:latin typeface="Proxima Nova"/>
              <a:ea typeface="Proxima Nova"/>
              <a:cs typeface="Proxima Nova"/>
              <a:sym typeface="Proxima Nova"/>
            </a:endParaRPr>
          </a:p>
          <a:p>
            <a:pPr marL="0" lvl="0" indent="0" algn="l" rtl="0">
              <a:spcBef>
                <a:spcPts val="0"/>
              </a:spcBef>
              <a:spcAft>
                <a:spcPts val="0"/>
              </a:spcAft>
              <a:buNone/>
            </a:pPr>
            <a:endParaRPr sz="2000" dirty="0">
              <a:latin typeface="Proxima Nova"/>
              <a:ea typeface="Proxima Nova"/>
              <a:cs typeface="Proxima Nova"/>
              <a:sym typeface="Proxima Nova"/>
            </a:endParaRPr>
          </a:p>
          <a:p>
            <a:pPr marL="457200" lvl="0" indent="-355600" algn="l" rtl="0">
              <a:spcBef>
                <a:spcPts val="0"/>
              </a:spcBef>
              <a:spcAft>
                <a:spcPts val="0"/>
              </a:spcAft>
              <a:buSzPts val="2000"/>
              <a:buFont typeface="Proxima Nova"/>
              <a:buChar char="●"/>
            </a:pPr>
            <a:r>
              <a:rPr lang="en-US" sz="2000" dirty="0">
                <a:latin typeface="Proxima Nova"/>
                <a:ea typeface="Proxima Nova"/>
                <a:cs typeface="Proxima Nova"/>
                <a:sym typeface="Proxima Nova"/>
              </a:rPr>
              <a:t>Data</a:t>
            </a:r>
            <a:endParaRPr sz="2000" dirty="0">
              <a:latin typeface="Proxima Nova"/>
              <a:ea typeface="Proxima Nova"/>
              <a:cs typeface="Proxima Nova"/>
              <a:sym typeface="Proxima Nova"/>
            </a:endParaRPr>
          </a:p>
          <a:p>
            <a:pPr marL="914400" lvl="1" indent="-355600" algn="l" rtl="0">
              <a:spcBef>
                <a:spcPts val="0"/>
              </a:spcBef>
              <a:spcAft>
                <a:spcPts val="0"/>
              </a:spcAft>
              <a:buSzPts val="2000"/>
              <a:buFont typeface="Proxima Nova"/>
              <a:buChar char="○"/>
            </a:pPr>
            <a:r>
              <a:rPr lang="en-US" sz="2000" dirty="0">
                <a:latin typeface="Proxima Nova"/>
                <a:ea typeface="Proxima Nova"/>
                <a:cs typeface="Proxima Nova"/>
                <a:sym typeface="Proxima Nova"/>
              </a:rPr>
              <a:t>Capture more data records in the future</a:t>
            </a:r>
            <a:endParaRPr sz="2000" dirty="0">
              <a:latin typeface="Proxima Nova"/>
              <a:ea typeface="Proxima Nova"/>
              <a:cs typeface="Proxima Nova"/>
              <a:sym typeface="Proxima Nova"/>
            </a:endParaRPr>
          </a:p>
          <a:p>
            <a:pPr marL="0" lvl="0" indent="0" algn="l" rtl="0">
              <a:spcBef>
                <a:spcPts val="0"/>
              </a:spcBef>
              <a:spcAft>
                <a:spcPts val="0"/>
              </a:spcAft>
              <a:buNone/>
            </a:pPr>
            <a:endParaRPr sz="2000" dirty="0">
              <a:latin typeface="Proxima Nova"/>
              <a:ea typeface="Proxima Nova"/>
              <a:cs typeface="Proxima Nova"/>
              <a:sym typeface="Proxima Nova"/>
            </a:endParaRPr>
          </a:p>
          <a:p>
            <a:pPr marL="0" lvl="0" indent="0" algn="l" rtl="0">
              <a:spcBef>
                <a:spcPts val="0"/>
              </a:spcBef>
              <a:spcAft>
                <a:spcPts val="0"/>
              </a:spcAft>
              <a:buNone/>
            </a:pPr>
            <a:endParaRPr sz="2000" dirty="0">
              <a:latin typeface="Proxima Nova"/>
              <a:ea typeface="Proxima Nova"/>
              <a:cs typeface="Proxima Nova"/>
              <a:sym typeface="Proxima Nova"/>
            </a:endParaRPr>
          </a:p>
          <a:p>
            <a:pPr marL="0" lvl="0" indent="0" algn="l" rtl="0">
              <a:spcBef>
                <a:spcPts val="0"/>
              </a:spcBef>
              <a:spcAft>
                <a:spcPts val="0"/>
              </a:spcAft>
              <a:buNone/>
            </a:pPr>
            <a:endParaRPr sz="2000" dirty="0">
              <a:latin typeface="Proxima Nova"/>
              <a:ea typeface="Proxima Nova"/>
              <a:cs typeface="Proxima Nova"/>
              <a:sym typeface="Proxima Nova"/>
            </a:endParaRPr>
          </a:p>
          <a:p>
            <a:pPr marL="0" lvl="0" indent="0" algn="l" rtl="0">
              <a:spcBef>
                <a:spcPts val="0"/>
              </a:spcBef>
              <a:spcAft>
                <a:spcPts val="0"/>
              </a:spcAft>
              <a:buNone/>
            </a:pPr>
            <a:r>
              <a:rPr lang="en-US" sz="2000" dirty="0">
                <a:latin typeface="Proxima Nova"/>
                <a:ea typeface="Proxima Nova"/>
                <a:cs typeface="Proxima Nova"/>
                <a:sym typeface="Proxima Nova"/>
              </a:rPr>
              <a:t> </a:t>
            </a:r>
            <a:endParaRPr sz="2000" dirty="0">
              <a:latin typeface="Proxima Nova"/>
              <a:ea typeface="Proxima Nova"/>
              <a:cs typeface="Proxima Nova"/>
              <a:sym typeface="Proxima Nova"/>
            </a:endParaRPr>
          </a:p>
          <a:p>
            <a:pPr marL="0" lvl="0" indent="0" algn="l" rtl="0">
              <a:spcBef>
                <a:spcPts val="0"/>
              </a:spcBef>
              <a:spcAft>
                <a:spcPts val="0"/>
              </a:spcAft>
              <a:buNone/>
            </a:pPr>
            <a:endParaRPr dirty="0">
              <a:latin typeface="Proxima Nova"/>
              <a:ea typeface="Proxima Nova"/>
              <a:cs typeface="Proxima Nova"/>
              <a:sym typeface="Proxima Nova"/>
            </a:endParaRPr>
          </a:p>
        </p:txBody>
      </p:sp>
      <p:pic>
        <p:nvPicPr>
          <p:cNvPr id="413" name="Google Shape;413;p46"/>
          <p:cNvPicPr preferRelativeResize="0"/>
          <p:nvPr/>
        </p:nvPicPr>
        <p:blipFill>
          <a:blip r:embed="rId3">
            <a:alphaModFix/>
          </a:blip>
          <a:stretch>
            <a:fillRect/>
          </a:stretch>
        </p:blipFill>
        <p:spPr>
          <a:xfrm>
            <a:off x="0" y="1588676"/>
            <a:ext cx="5967403" cy="526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7"/>
          <p:cNvSpPr/>
          <p:nvPr/>
        </p:nvSpPr>
        <p:spPr>
          <a:xfrm>
            <a:off x="-7150" y="2661426"/>
            <a:ext cx="12196800" cy="1710000"/>
          </a:xfrm>
          <a:prstGeom prst="rect">
            <a:avLst/>
          </a:prstGeom>
          <a:solidFill>
            <a:schemeClr val="accent1">
              <a:alpha val="6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9" name="Google Shape;419;p47"/>
          <p:cNvSpPr/>
          <p:nvPr/>
        </p:nvSpPr>
        <p:spPr>
          <a:xfrm>
            <a:off x="-4762" y="2938634"/>
            <a:ext cx="12196800" cy="1155600"/>
          </a:xfrm>
          <a:prstGeom prst="rect">
            <a:avLst/>
          </a:prstGeom>
          <a:solidFill>
            <a:schemeClr val="accent1">
              <a:alpha val="6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0" name="Google Shape;420;p47"/>
          <p:cNvSpPr txBox="1"/>
          <p:nvPr/>
        </p:nvSpPr>
        <p:spPr>
          <a:xfrm>
            <a:off x="-4762" y="2888660"/>
            <a:ext cx="12192000" cy="101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Proxima Nova"/>
                <a:ea typeface="Proxima Nova"/>
                <a:cs typeface="Proxima Nova"/>
                <a:sym typeface="Proxima Nova"/>
              </a:rPr>
              <a:t>THANK YOU!</a:t>
            </a:r>
            <a:endParaRPr sz="6000" b="1">
              <a:solidFill>
                <a:schemeClr val="lt1"/>
              </a:solidFill>
              <a:latin typeface="Proxima Nova"/>
              <a:ea typeface="Proxima Nova"/>
              <a:cs typeface="Proxima Nova"/>
              <a:sym typeface="Proxima Nova"/>
            </a:endParaRPr>
          </a:p>
        </p:txBody>
      </p:sp>
      <p:sp>
        <p:nvSpPr>
          <p:cNvPr id="421" name="Google Shape;421;p47"/>
          <p:cNvSpPr txBox="1"/>
          <p:nvPr/>
        </p:nvSpPr>
        <p:spPr>
          <a:xfrm>
            <a:off x="4762" y="3714495"/>
            <a:ext cx="12192000" cy="379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67">
                <a:solidFill>
                  <a:schemeClr val="lt1"/>
                </a:solidFill>
                <a:latin typeface="Proxima Nova"/>
                <a:ea typeface="Proxima Nova"/>
                <a:cs typeface="Proxima Nova"/>
                <a:sym typeface="Proxima Nova"/>
              </a:rPr>
              <a:t>Questions?</a:t>
            </a:r>
            <a:endParaRPr sz="1867">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9"/>
          <p:cNvSpPr txBox="1">
            <a:spLocks noGrp="1"/>
          </p:cNvSpPr>
          <p:nvPr>
            <p:ph type="body" idx="1"/>
          </p:nvPr>
        </p:nvSpPr>
        <p:spPr>
          <a:xfrm>
            <a:off x="94929" y="7120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About </a:t>
            </a:r>
            <a:r>
              <a:rPr lang="en-US" b="1">
                <a:solidFill>
                  <a:srgbClr val="FFFFFF"/>
                </a:solidFill>
                <a:latin typeface="Proxima Nova"/>
                <a:ea typeface="Proxima Nova"/>
                <a:cs typeface="Proxima Nova"/>
                <a:sym typeface="Proxima Nova"/>
              </a:rPr>
              <a:t>Walmart</a:t>
            </a:r>
            <a:endParaRPr b="1">
              <a:solidFill>
                <a:srgbClr val="FFFFFF"/>
              </a:solidFill>
              <a:latin typeface="Proxima Nova"/>
              <a:ea typeface="Proxima Nova"/>
              <a:cs typeface="Proxima Nova"/>
              <a:sym typeface="Proxima Nova"/>
            </a:endParaRPr>
          </a:p>
        </p:txBody>
      </p:sp>
      <p:pic>
        <p:nvPicPr>
          <p:cNvPr id="143" name="Google Shape;143;p29"/>
          <p:cNvPicPr preferRelativeResize="0"/>
          <p:nvPr/>
        </p:nvPicPr>
        <p:blipFill rotWithShape="1">
          <a:blip r:embed="rId3">
            <a:alphaModFix/>
          </a:blip>
          <a:srcRect/>
          <a:stretch/>
        </p:blipFill>
        <p:spPr>
          <a:xfrm>
            <a:off x="5625800" y="677600"/>
            <a:ext cx="3263626" cy="815900"/>
          </a:xfrm>
          <a:prstGeom prst="rect">
            <a:avLst/>
          </a:prstGeom>
          <a:noFill/>
          <a:ln>
            <a:noFill/>
          </a:ln>
        </p:spPr>
      </p:pic>
      <p:sp>
        <p:nvSpPr>
          <p:cNvPr id="144" name="Google Shape;144;p29"/>
          <p:cNvSpPr txBox="1"/>
          <p:nvPr/>
        </p:nvSpPr>
        <p:spPr>
          <a:xfrm>
            <a:off x="7663050" y="2956313"/>
            <a:ext cx="3666900" cy="20793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F0F0F"/>
              </a:buClr>
              <a:buSzPts val="1800"/>
              <a:buFont typeface="Proxima Nova"/>
              <a:buChar char="●"/>
            </a:pPr>
            <a:r>
              <a:rPr lang="en-US" sz="1800" b="0" i="0" u="none" strike="noStrike" cap="none">
                <a:solidFill>
                  <a:srgbClr val="0F0F0F"/>
                </a:solidFill>
                <a:latin typeface="Proxima Nova"/>
                <a:ea typeface="Proxima Nova"/>
                <a:cs typeface="Proxima Nova"/>
                <a:sym typeface="Proxima Nova"/>
              </a:rPr>
              <a:t>World's largest company by revenue; revenue in 2019 exceeded $500 billion</a:t>
            </a:r>
            <a:endParaRPr sz="1800" b="0" i="0" u="none" strike="noStrike" cap="none">
              <a:solidFill>
                <a:srgbClr val="0F0F0F"/>
              </a:solidFill>
              <a:latin typeface="Proxima Nova"/>
              <a:ea typeface="Proxima Nova"/>
              <a:cs typeface="Proxima Nova"/>
              <a:sym typeface="Proxima Nova"/>
            </a:endParaRPr>
          </a:p>
          <a:p>
            <a:pPr marL="4572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F0F0F"/>
              </a:buClr>
              <a:buSzPts val="1800"/>
              <a:buFont typeface="Proxima Nova"/>
              <a:buChar char="●"/>
            </a:pPr>
            <a:r>
              <a:rPr lang="en-US" sz="1800" b="0" i="0" u="none" strike="noStrike" cap="none">
                <a:solidFill>
                  <a:srgbClr val="0F0F0F"/>
                </a:solidFill>
                <a:latin typeface="Proxima Nova"/>
                <a:ea typeface="Proxima Nova"/>
                <a:cs typeface="Proxima Nova"/>
                <a:sym typeface="Proxima Nova"/>
              </a:rPr>
              <a:t>Captures 50%+ grocery sales in 43 metropolitan areas and 160 smaller markets in the US</a:t>
            </a:r>
            <a:endParaRPr sz="1800" b="0" i="0" u="none" strike="noStrike" cap="none">
              <a:solidFill>
                <a:srgbClr val="0F0F0F"/>
              </a:solidFill>
              <a:latin typeface="Proxima Nova"/>
              <a:ea typeface="Proxima Nova"/>
              <a:cs typeface="Proxima Nova"/>
              <a:sym typeface="Proxima Nova"/>
            </a:endParaRPr>
          </a:p>
          <a:p>
            <a:pPr marL="342900" marR="0" lvl="0" indent="-11430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p:txBody>
      </p:sp>
      <p:pic>
        <p:nvPicPr>
          <p:cNvPr id="145" name="Google Shape;145;p29"/>
          <p:cNvPicPr preferRelativeResize="0"/>
          <p:nvPr/>
        </p:nvPicPr>
        <p:blipFill rotWithShape="1">
          <a:blip r:embed="rId4">
            <a:alphaModFix/>
          </a:blip>
          <a:srcRect/>
          <a:stretch/>
        </p:blipFill>
        <p:spPr>
          <a:xfrm>
            <a:off x="869150" y="1934275"/>
            <a:ext cx="6405224" cy="4123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body" idx="1"/>
          </p:nvPr>
        </p:nvSpPr>
        <p:spPr>
          <a:xfrm>
            <a:off x="94929" y="712084"/>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About </a:t>
            </a:r>
            <a:r>
              <a:rPr lang="en-US" b="1">
                <a:solidFill>
                  <a:srgbClr val="FFFFFF"/>
                </a:solidFill>
                <a:latin typeface="Proxima Nova"/>
                <a:ea typeface="Proxima Nova"/>
                <a:cs typeface="Proxima Nova"/>
                <a:sym typeface="Proxima Nova"/>
              </a:rPr>
              <a:t>Walmart</a:t>
            </a:r>
            <a:endParaRPr b="1">
              <a:solidFill>
                <a:srgbClr val="FFFFFF"/>
              </a:solidFill>
              <a:latin typeface="Proxima Nova"/>
              <a:ea typeface="Proxima Nova"/>
              <a:cs typeface="Proxima Nova"/>
              <a:sym typeface="Proxima Nova"/>
            </a:endParaRPr>
          </a:p>
        </p:txBody>
      </p:sp>
      <p:pic>
        <p:nvPicPr>
          <p:cNvPr id="151" name="Google Shape;151;p30"/>
          <p:cNvPicPr preferRelativeResize="0"/>
          <p:nvPr/>
        </p:nvPicPr>
        <p:blipFill rotWithShape="1">
          <a:blip r:embed="rId3">
            <a:alphaModFix/>
          </a:blip>
          <a:srcRect/>
          <a:stretch/>
        </p:blipFill>
        <p:spPr>
          <a:xfrm>
            <a:off x="5625800" y="677600"/>
            <a:ext cx="3263626" cy="815900"/>
          </a:xfrm>
          <a:prstGeom prst="rect">
            <a:avLst/>
          </a:prstGeom>
          <a:noFill/>
          <a:ln>
            <a:noFill/>
          </a:ln>
        </p:spPr>
      </p:pic>
      <p:sp>
        <p:nvSpPr>
          <p:cNvPr id="152" name="Google Shape;152;p30"/>
          <p:cNvSpPr txBox="1"/>
          <p:nvPr/>
        </p:nvSpPr>
        <p:spPr>
          <a:xfrm>
            <a:off x="7715425" y="2576375"/>
            <a:ext cx="3461400" cy="354180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0F0F0F"/>
              </a:buClr>
              <a:buSzPts val="1800"/>
              <a:buFont typeface="Proxima Nova"/>
              <a:buChar char="●"/>
            </a:pPr>
            <a:r>
              <a:rPr lang="en-US" sz="1800">
                <a:solidFill>
                  <a:srgbClr val="0F0F0F"/>
                </a:solidFill>
                <a:latin typeface="Proxima Nova"/>
                <a:ea typeface="Proxima Nova"/>
                <a:cs typeface="Proxima Nova"/>
                <a:sym typeface="Proxima Nova"/>
              </a:rPr>
              <a:t>Currently has 4,769 stores in the US (4,761 in 2018)</a:t>
            </a:r>
            <a:endParaRPr sz="1800">
              <a:solidFill>
                <a:srgbClr val="0F0F0F"/>
              </a:solidFill>
              <a:latin typeface="Proxima Nova"/>
              <a:ea typeface="Proxima Nova"/>
              <a:cs typeface="Proxima Nova"/>
              <a:sym typeface="Proxima Nova"/>
            </a:endParaRPr>
          </a:p>
          <a:p>
            <a:pPr marL="457200" marR="0" lvl="0" indent="0" algn="l" rtl="0">
              <a:lnSpc>
                <a:spcPct val="100000"/>
              </a:lnSpc>
              <a:spcBef>
                <a:spcPts val="0"/>
              </a:spcBef>
              <a:spcAft>
                <a:spcPts val="0"/>
              </a:spcAft>
              <a:buNone/>
            </a:pPr>
            <a:endParaRPr sz="1800">
              <a:solidFill>
                <a:srgbClr val="0F0F0F"/>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F0F0F"/>
              </a:buClr>
              <a:buSzPts val="1800"/>
              <a:buFont typeface="Proxima Nova"/>
              <a:buChar char="●"/>
            </a:pPr>
            <a:r>
              <a:rPr lang="en-US" sz="1800">
                <a:solidFill>
                  <a:srgbClr val="0F0F0F"/>
                </a:solidFill>
                <a:latin typeface="Proxima Nova"/>
                <a:ea typeface="Proxima Nova"/>
                <a:cs typeface="Proxima Nova"/>
                <a:sym typeface="Proxima Nova"/>
              </a:rPr>
              <a:t>Closing or has already closed 22 stores across US and Canada this year</a:t>
            </a:r>
            <a:endParaRPr sz="1800">
              <a:solidFill>
                <a:srgbClr val="0F0F0F"/>
              </a:solidFill>
              <a:latin typeface="Proxima Nova"/>
              <a:ea typeface="Proxima Nova"/>
              <a:cs typeface="Proxima Nova"/>
              <a:sym typeface="Proxima Nova"/>
            </a:endParaRPr>
          </a:p>
          <a:p>
            <a:pPr marL="4572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a:p>
            <a:pPr marL="457200" marR="0" lvl="0" indent="-342900" algn="l" rtl="0">
              <a:lnSpc>
                <a:spcPct val="100000"/>
              </a:lnSpc>
              <a:spcBef>
                <a:spcPts val="0"/>
              </a:spcBef>
              <a:spcAft>
                <a:spcPts val="0"/>
              </a:spcAft>
              <a:buClr>
                <a:srgbClr val="0F0F0F"/>
              </a:buClr>
              <a:buSzPts val="1800"/>
              <a:buFont typeface="Proxima Nova"/>
              <a:buChar char="●"/>
            </a:pPr>
            <a:r>
              <a:rPr lang="en-US" sz="1800">
                <a:solidFill>
                  <a:srgbClr val="0F0F0F"/>
                </a:solidFill>
                <a:latin typeface="Proxima Nova"/>
                <a:ea typeface="Proxima Nova"/>
                <a:cs typeface="Proxima Nova"/>
                <a:sym typeface="Proxima Nova"/>
              </a:rPr>
              <a:t>Planning to open less than 10 stores over the next year</a:t>
            </a:r>
            <a:endParaRPr sz="1800" b="0" i="0" u="none" strike="noStrike" cap="none">
              <a:solidFill>
                <a:srgbClr val="0F0F0F"/>
              </a:solidFill>
              <a:latin typeface="Proxima Nova"/>
              <a:ea typeface="Proxima Nova"/>
              <a:cs typeface="Proxima Nova"/>
              <a:sym typeface="Proxima Nova"/>
            </a:endParaRPr>
          </a:p>
          <a:p>
            <a:pPr marL="342900" marR="0" lvl="0" indent="-11430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F0F0F"/>
              </a:solidFill>
              <a:latin typeface="Proxima Nova"/>
              <a:ea typeface="Proxima Nova"/>
              <a:cs typeface="Proxima Nova"/>
              <a:sym typeface="Proxima Nova"/>
            </a:endParaRPr>
          </a:p>
        </p:txBody>
      </p:sp>
      <p:pic>
        <p:nvPicPr>
          <p:cNvPr id="153" name="Google Shape;153;p30" title="Points scored"/>
          <p:cNvPicPr preferRelativeResize="0"/>
          <p:nvPr/>
        </p:nvPicPr>
        <p:blipFill>
          <a:blip r:embed="rId4">
            <a:alphaModFix/>
          </a:blip>
          <a:stretch>
            <a:fillRect/>
          </a:stretch>
        </p:blipFill>
        <p:spPr>
          <a:xfrm>
            <a:off x="861675" y="1755950"/>
            <a:ext cx="6572199" cy="4480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p:nvPr/>
        </p:nvSpPr>
        <p:spPr>
          <a:xfrm>
            <a:off x="8163975" y="2529000"/>
            <a:ext cx="3566700" cy="256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3000"/>
              <a:buFont typeface="Arial"/>
              <a:buNone/>
            </a:pPr>
            <a:r>
              <a:rPr lang="en-US" sz="3000" b="0" i="0" u="none" strike="noStrike" cap="none" dirty="0">
                <a:solidFill>
                  <a:srgbClr val="FFFFFF"/>
                </a:solidFill>
                <a:latin typeface="Proxima Nova"/>
                <a:ea typeface="Proxima Nova"/>
                <a:cs typeface="Proxima Nova"/>
                <a:sym typeface="Proxima Nova"/>
              </a:rPr>
              <a:t>How can Walmart find the best location for new stores to maximize revenue?</a:t>
            </a:r>
            <a:endParaRPr sz="3000" b="0" i="0" u="none" strike="noStrike" cap="none" dirty="0">
              <a:solidFill>
                <a:srgbClr val="FFFFF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dirty="0">
              <a:solidFill>
                <a:srgbClr val="FFFFFF"/>
              </a:solidFill>
              <a:latin typeface="Proxima Nova"/>
              <a:ea typeface="Proxima Nova"/>
              <a:cs typeface="Proxima Nova"/>
              <a:sym typeface="Proxima Nova"/>
            </a:endParaRPr>
          </a:p>
        </p:txBody>
      </p:sp>
      <p:sp>
        <p:nvSpPr>
          <p:cNvPr id="159" name="Google Shape;159;p31"/>
          <p:cNvSpPr/>
          <p:nvPr/>
        </p:nvSpPr>
        <p:spPr>
          <a:xfrm>
            <a:off x="8250023" y="1559546"/>
            <a:ext cx="638701" cy="590708"/>
          </a:xfrm>
          <a:custGeom>
            <a:avLst/>
            <a:gdLst/>
            <a:ahLst/>
            <a:cxnLst/>
            <a:rect l="l" t="t" r="r" b="b"/>
            <a:pathLst>
              <a:path w="127932" h="118319" extrusionOk="0">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4000"/>
              <a:buFont typeface="Arial"/>
              <a:buNone/>
            </a:pPr>
            <a:endParaRPr sz="4000" b="0" i="0" u="none" strike="noStrike" cap="none">
              <a:solidFill>
                <a:schemeClr val="accent5"/>
              </a:solidFill>
              <a:latin typeface="Arial"/>
              <a:ea typeface="Arial"/>
              <a:cs typeface="Arial"/>
              <a:sym typeface="Arial"/>
            </a:endParaRPr>
          </a:p>
        </p:txBody>
      </p:sp>
      <p:sp>
        <p:nvSpPr>
          <p:cNvPr id="160" name="Google Shape;160;p31"/>
          <p:cNvSpPr/>
          <p:nvPr/>
        </p:nvSpPr>
        <p:spPr>
          <a:xfrm rot="10800000">
            <a:off x="10800538" y="5017810"/>
            <a:ext cx="638701" cy="590708"/>
          </a:xfrm>
          <a:custGeom>
            <a:avLst/>
            <a:gdLst/>
            <a:ahLst/>
            <a:cxnLst/>
            <a:rect l="l" t="t" r="r" b="b"/>
            <a:pathLst>
              <a:path w="127932" h="118319" extrusionOk="0">
                <a:moveTo>
                  <a:pt x="117086" y="0"/>
                </a:moveTo>
                <a:lnTo>
                  <a:pt x="127932" y="17255"/>
                </a:lnTo>
                <a:cubicBezTo>
                  <a:pt x="118894" y="21035"/>
                  <a:pt x="112238" y="26663"/>
                  <a:pt x="107966" y="34140"/>
                </a:cubicBezTo>
                <a:cubicBezTo>
                  <a:pt x="103693" y="41617"/>
                  <a:pt x="101310" y="52504"/>
                  <a:pt x="100817" y="66801"/>
                </a:cubicBezTo>
                <a:lnTo>
                  <a:pt x="123988" y="66801"/>
                </a:lnTo>
                <a:lnTo>
                  <a:pt x="123988" y="118319"/>
                </a:lnTo>
                <a:lnTo>
                  <a:pt x="76414" y="118319"/>
                </a:lnTo>
                <a:lnTo>
                  <a:pt x="76414" y="77647"/>
                </a:lnTo>
                <a:cubicBezTo>
                  <a:pt x="76414" y="55626"/>
                  <a:pt x="79043" y="39686"/>
                  <a:pt x="84302" y="29826"/>
                </a:cubicBezTo>
                <a:cubicBezTo>
                  <a:pt x="91204" y="16680"/>
                  <a:pt x="102132" y="6738"/>
                  <a:pt x="117086" y="0"/>
                </a:cubicBezTo>
                <a:close/>
                <a:moveTo>
                  <a:pt x="40672" y="0"/>
                </a:moveTo>
                <a:lnTo>
                  <a:pt x="51518" y="17255"/>
                </a:lnTo>
                <a:cubicBezTo>
                  <a:pt x="42480" y="21035"/>
                  <a:pt x="35824" y="26663"/>
                  <a:pt x="31552" y="34140"/>
                </a:cubicBezTo>
                <a:cubicBezTo>
                  <a:pt x="27279" y="41617"/>
                  <a:pt x="24896" y="52504"/>
                  <a:pt x="24403" y="66801"/>
                </a:cubicBezTo>
                <a:lnTo>
                  <a:pt x="47574" y="66801"/>
                </a:lnTo>
                <a:lnTo>
                  <a:pt x="47574" y="118319"/>
                </a:lnTo>
                <a:lnTo>
                  <a:pt x="0" y="118319"/>
                </a:lnTo>
                <a:lnTo>
                  <a:pt x="0" y="77647"/>
                </a:lnTo>
                <a:cubicBezTo>
                  <a:pt x="0" y="55626"/>
                  <a:pt x="2630" y="39686"/>
                  <a:pt x="7888" y="29826"/>
                </a:cubicBezTo>
                <a:cubicBezTo>
                  <a:pt x="14790" y="16680"/>
                  <a:pt x="25718" y="6738"/>
                  <a:pt x="40672"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4000"/>
              <a:buFont typeface="Arial"/>
              <a:buNone/>
            </a:pPr>
            <a:endParaRPr sz="4000" b="0" i="0" u="none" strike="noStrike" cap="none">
              <a:solidFill>
                <a:schemeClr val="accent5"/>
              </a:solidFill>
              <a:latin typeface="Arial"/>
              <a:ea typeface="Arial"/>
              <a:cs typeface="Arial"/>
              <a:sym typeface="Arial"/>
            </a:endParaRPr>
          </a:p>
        </p:txBody>
      </p:sp>
      <p:sp>
        <p:nvSpPr>
          <p:cNvPr id="161" name="Google Shape;161;p31"/>
          <p:cNvSpPr txBox="1">
            <a:spLocks noGrp="1"/>
          </p:cNvSpPr>
          <p:nvPr>
            <p:ph type="body" idx="1"/>
          </p:nvPr>
        </p:nvSpPr>
        <p:spPr>
          <a:xfrm>
            <a:off x="323525" y="712075"/>
            <a:ext cx="6755400" cy="724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62626"/>
              </a:buClr>
              <a:buSzPts val="5400"/>
              <a:buFont typeface="Arial"/>
              <a:buNone/>
            </a:pPr>
            <a:r>
              <a:rPr lang="en-US" sz="5400" b="1" i="0" u="none" strike="noStrike" cap="none">
                <a:solidFill>
                  <a:srgbClr val="000000"/>
                </a:solidFill>
                <a:latin typeface="Proxima Nova"/>
                <a:ea typeface="Proxima Nova"/>
                <a:cs typeface="Proxima Nova"/>
                <a:sym typeface="Proxima Nova"/>
              </a:rPr>
              <a:t>Problem Statement</a:t>
            </a:r>
            <a:endParaRPr sz="5400" b="1" i="0" u="none" strike="noStrike" cap="none">
              <a:solidFill>
                <a:srgbClr val="000000"/>
              </a:solidFill>
              <a:latin typeface="Proxima Nova"/>
              <a:ea typeface="Proxima Nova"/>
              <a:cs typeface="Proxima Nova"/>
              <a:sym typeface="Proxima Nova"/>
            </a:endParaRPr>
          </a:p>
        </p:txBody>
      </p:sp>
      <p:pic>
        <p:nvPicPr>
          <p:cNvPr id="162" name="Google Shape;162;p31"/>
          <p:cNvPicPr preferRelativeResize="0"/>
          <p:nvPr/>
        </p:nvPicPr>
        <p:blipFill rotWithShape="1">
          <a:blip r:embed="rId3">
            <a:alphaModFix/>
          </a:blip>
          <a:srcRect l="7732"/>
          <a:stretch/>
        </p:blipFill>
        <p:spPr>
          <a:xfrm>
            <a:off x="0" y="1880350"/>
            <a:ext cx="7462551" cy="370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p:nvPr/>
        </p:nvSpPr>
        <p:spPr>
          <a:xfrm>
            <a:off x="100" y="0"/>
            <a:ext cx="12192000" cy="6858000"/>
          </a:xfrm>
          <a:prstGeom prst="rect">
            <a:avLst/>
          </a:prstGeom>
          <a:solidFill>
            <a:srgbClr val="000000">
              <a:alpha val="14530"/>
            </a:srgbClr>
          </a:solidFill>
          <a:ln>
            <a:noFill/>
          </a:ln>
          <a:effectLst>
            <a:outerShdw blurRad="57150" dist="19050" dir="5400000" algn="bl" rotWithShape="0">
              <a:srgbClr val="000000">
                <a:alpha val="50000"/>
              </a:srgbClr>
            </a:outerShdw>
          </a:effectLst>
        </p:spPr>
        <p:txBody>
          <a:bodyPr spcFirstLastPara="1" wrap="square" lIns="36000" tIns="0" rIns="36000" bIns="0" anchor="ctr" anchorCtr="0">
            <a:noAutofit/>
          </a:bodyPr>
          <a:lstStyle/>
          <a:p>
            <a:pPr marL="0" marR="0" lvl="0" indent="0" algn="l" rtl="0">
              <a:lnSpc>
                <a:spcPct val="100000"/>
              </a:lnSpc>
              <a:spcBef>
                <a:spcPts val="0"/>
              </a:spcBef>
              <a:spcAft>
                <a:spcPts val="0"/>
              </a:spcAft>
              <a:buClr>
                <a:srgbClr val="000000"/>
              </a:buClr>
              <a:buSzPts val="4400"/>
              <a:buFont typeface="Arial"/>
              <a:buNone/>
            </a:pPr>
            <a:r>
              <a:rPr lang="en-US" sz="6000" b="1">
                <a:solidFill>
                  <a:schemeClr val="lt1"/>
                </a:solidFill>
                <a:latin typeface="Proxima Nova"/>
                <a:ea typeface="Proxima Nova"/>
                <a:cs typeface="Proxima Nova"/>
                <a:sym typeface="Proxima Nova"/>
              </a:rPr>
              <a:t> </a:t>
            </a:r>
            <a:endParaRPr sz="48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endParaRPr sz="48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endParaRPr sz="48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endParaRPr sz="60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endParaRPr sz="60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endParaRPr sz="6000" b="1">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4400"/>
              <a:buFont typeface="Arial"/>
              <a:buNone/>
            </a:pPr>
            <a:r>
              <a:rPr lang="en-US" sz="6000" b="1">
                <a:solidFill>
                  <a:schemeClr val="lt1"/>
                </a:solidFill>
                <a:latin typeface="Proxima Nova"/>
                <a:ea typeface="Proxima Nova"/>
                <a:cs typeface="Proxima Nova"/>
                <a:sym typeface="Proxima Nova"/>
              </a:rPr>
              <a:t>  </a:t>
            </a:r>
            <a:r>
              <a:rPr lang="en-US" sz="6000" b="1" i="0" u="none" strike="noStrike" cap="none">
                <a:solidFill>
                  <a:schemeClr val="lt1"/>
                </a:solidFill>
                <a:latin typeface="Proxima Nova"/>
                <a:ea typeface="Proxima Nova"/>
                <a:cs typeface="Proxima Nova"/>
                <a:sym typeface="Proxima Nova"/>
              </a:rPr>
              <a:t>Proposed Model</a:t>
            </a:r>
            <a:endParaRPr sz="6000" b="1" i="0" u="none" strike="noStrike" cap="none">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3"/>
          <p:cNvSpPr txBox="1">
            <a:spLocks noGrp="1"/>
          </p:cNvSpPr>
          <p:nvPr>
            <p:ph type="body" idx="1"/>
          </p:nvPr>
        </p:nvSpPr>
        <p:spPr>
          <a:xfrm>
            <a:off x="323529" y="7967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Assumptions</a:t>
            </a:r>
            <a:endParaRPr b="1">
              <a:latin typeface="Proxima Nova"/>
              <a:ea typeface="Proxima Nova"/>
              <a:cs typeface="Proxima Nova"/>
              <a:sym typeface="Proxima Nova"/>
            </a:endParaRPr>
          </a:p>
        </p:txBody>
      </p:sp>
      <p:sp>
        <p:nvSpPr>
          <p:cNvPr id="173" name="Google Shape;173;p33"/>
          <p:cNvSpPr txBox="1"/>
          <p:nvPr/>
        </p:nvSpPr>
        <p:spPr>
          <a:xfrm>
            <a:off x="2912275" y="1520909"/>
            <a:ext cx="7494900" cy="1188016"/>
          </a:xfrm>
          <a:prstGeom prst="rect">
            <a:avLst/>
          </a:prstGeom>
          <a:noFill/>
          <a:ln>
            <a:noFill/>
          </a:ln>
        </p:spPr>
        <p:txBody>
          <a:bodyPr spcFirstLastPara="1" wrap="square" lIns="91425" tIns="45700" rIns="91425" bIns="45700" anchor="t" anchorCtr="0">
            <a:noAutofit/>
          </a:bodyPr>
          <a:lstStyle/>
          <a:p>
            <a:pPr marL="0" marR="0" lvl="0" indent="0" algn="l" rtl="0">
              <a:lnSpc>
                <a:spcPct val="400000"/>
              </a:lnSpc>
              <a:spcBef>
                <a:spcPts val="0"/>
              </a:spcBef>
              <a:spcAft>
                <a:spcPts val="0"/>
              </a:spcAft>
              <a:buClr>
                <a:srgbClr val="000000"/>
              </a:buClr>
              <a:buSzPts val="2000"/>
              <a:buFont typeface="Arial"/>
              <a:buNone/>
            </a:pPr>
            <a:r>
              <a:rPr lang="en-US" sz="2000" b="0" i="0" u="none" strike="noStrike" cap="none" dirty="0">
                <a:solidFill>
                  <a:srgbClr val="3F3F3F"/>
                </a:solidFill>
                <a:latin typeface="Proxima Nova"/>
                <a:ea typeface="Proxima Nova"/>
                <a:cs typeface="Proxima Nova"/>
                <a:sym typeface="Proxima Nova"/>
              </a:rPr>
              <a:t>We </a:t>
            </a:r>
            <a:r>
              <a:rPr lang="en-US" sz="2000" dirty="0">
                <a:solidFill>
                  <a:srgbClr val="3F3F3F"/>
                </a:solidFill>
                <a:latin typeface="Proxima Nova"/>
                <a:ea typeface="Proxima Nova"/>
                <a:cs typeface="Proxima Nova"/>
                <a:sym typeface="Proxima Nova"/>
              </a:rPr>
              <a:t>are only</a:t>
            </a:r>
            <a:r>
              <a:rPr lang="en-US" sz="2000" b="0" i="0" u="none" strike="noStrike" cap="none" dirty="0">
                <a:solidFill>
                  <a:srgbClr val="3F3F3F"/>
                </a:solidFill>
                <a:latin typeface="Proxima Nova"/>
                <a:ea typeface="Proxima Nova"/>
                <a:cs typeface="Proxima Nova"/>
                <a:sym typeface="Proxima Nova"/>
              </a:rPr>
              <a:t> looking </a:t>
            </a:r>
            <a:r>
              <a:rPr lang="en-US" sz="2000" dirty="0">
                <a:solidFill>
                  <a:srgbClr val="3F3F3F"/>
                </a:solidFill>
                <a:latin typeface="Proxima Nova"/>
                <a:ea typeface="Proxima Nova"/>
                <a:cs typeface="Proxima Nova"/>
                <a:sym typeface="Proxima Nova"/>
              </a:rPr>
              <a:t>to evaluate zip codes on a </a:t>
            </a:r>
            <a:r>
              <a:rPr lang="en-US" sz="2000" b="1" i="0" u="none" strike="noStrike" cap="none" dirty="0">
                <a:solidFill>
                  <a:srgbClr val="3F3F3F"/>
                </a:solidFill>
                <a:latin typeface="Proxima Nova"/>
                <a:ea typeface="Proxima Nova"/>
                <a:cs typeface="Proxima Nova"/>
                <a:sym typeface="Proxima Nova"/>
              </a:rPr>
              <a:t>5-dig</a:t>
            </a:r>
            <a:r>
              <a:rPr lang="en-US" sz="2000" b="1" dirty="0">
                <a:solidFill>
                  <a:srgbClr val="3F3F3F"/>
                </a:solidFill>
                <a:latin typeface="Proxima Nova"/>
                <a:ea typeface="Proxima Nova"/>
                <a:cs typeface="Proxima Nova"/>
                <a:sym typeface="Proxima Nova"/>
              </a:rPr>
              <a:t>its </a:t>
            </a:r>
            <a:r>
              <a:rPr lang="en-US" sz="2000" dirty="0">
                <a:solidFill>
                  <a:srgbClr val="3F3F3F"/>
                </a:solidFill>
                <a:latin typeface="Proxima Nova"/>
                <a:ea typeface="Proxima Nova"/>
                <a:cs typeface="Proxima Nova"/>
                <a:sym typeface="Proxima Nova"/>
              </a:rPr>
              <a:t>level</a:t>
            </a:r>
            <a:endParaRPr sz="2000" i="0" u="none" strike="noStrike" cap="none" dirty="0">
              <a:solidFill>
                <a:srgbClr val="3F3F3F"/>
              </a:solidFill>
              <a:latin typeface="Proxima Nova"/>
              <a:ea typeface="Proxima Nova"/>
              <a:cs typeface="Proxima Nova"/>
              <a:sym typeface="Proxima Nova"/>
            </a:endParaRPr>
          </a:p>
        </p:txBody>
      </p:sp>
      <p:grpSp>
        <p:nvGrpSpPr>
          <p:cNvPr id="174" name="Google Shape;174;p33"/>
          <p:cNvGrpSpPr/>
          <p:nvPr/>
        </p:nvGrpSpPr>
        <p:grpSpPr>
          <a:xfrm>
            <a:off x="1631042" y="4741646"/>
            <a:ext cx="798000" cy="798000"/>
            <a:chOff x="934554" y="4665446"/>
            <a:chExt cx="798000" cy="798000"/>
          </a:xfrm>
        </p:grpSpPr>
        <p:sp>
          <p:nvSpPr>
            <p:cNvPr id="175" name="Google Shape;175;p33"/>
            <p:cNvSpPr/>
            <p:nvPr/>
          </p:nvSpPr>
          <p:spPr>
            <a:xfrm>
              <a:off x="934554" y="4665446"/>
              <a:ext cx="798000" cy="798000"/>
            </a:xfrm>
            <a:prstGeom prst="ellipse">
              <a:avLst/>
            </a:prstGeom>
            <a:solidFill>
              <a:schemeClr val="dk2"/>
            </a:solidFill>
            <a:ln w="762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176" name="Google Shape;176;p33"/>
            <p:cNvSpPr/>
            <p:nvPr/>
          </p:nvSpPr>
          <p:spPr>
            <a:xfrm rot="-2799329">
              <a:off x="1057079" y="4780710"/>
              <a:ext cx="552928" cy="547158"/>
            </a:xfrm>
            <a:custGeom>
              <a:avLst/>
              <a:gdLst/>
              <a:ahLst/>
              <a:cxnLst/>
              <a:rect l="l" t="t" r="r" b="b"/>
              <a:pathLst>
                <a:path w="1807241" h="1788383" extrusionOk="0">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nvGrpSpPr>
          <p:cNvPr id="177" name="Google Shape;177;p33"/>
          <p:cNvGrpSpPr/>
          <p:nvPr/>
        </p:nvGrpSpPr>
        <p:grpSpPr>
          <a:xfrm>
            <a:off x="1631042" y="3382346"/>
            <a:ext cx="798000" cy="798000"/>
            <a:chOff x="934554" y="3458546"/>
            <a:chExt cx="798000" cy="798000"/>
          </a:xfrm>
        </p:grpSpPr>
        <p:sp>
          <p:nvSpPr>
            <p:cNvPr id="178" name="Google Shape;178;p33"/>
            <p:cNvSpPr/>
            <p:nvPr/>
          </p:nvSpPr>
          <p:spPr>
            <a:xfrm>
              <a:off x="934554" y="3458546"/>
              <a:ext cx="798000" cy="798000"/>
            </a:xfrm>
            <a:prstGeom prst="ellipse">
              <a:avLst/>
            </a:prstGeom>
            <a:solidFill>
              <a:schemeClr val="accent1"/>
            </a:solidFill>
            <a:ln w="762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179" name="Google Shape;179;p33"/>
            <p:cNvSpPr/>
            <p:nvPr/>
          </p:nvSpPr>
          <p:spPr>
            <a:xfrm rot="10800000">
              <a:off x="1174446" y="3598794"/>
              <a:ext cx="318179" cy="517518"/>
            </a:xfrm>
            <a:custGeom>
              <a:avLst/>
              <a:gdLst/>
              <a:ahLst/>
              <a:cxnLst/>
              <a:rect l="l" t="t" r="r" b="b"/>
              <a:pathLst>
                <a:path w="3636337" h="7138182" extrusionOk="0">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grpSp>
        <p:nvGrpSpPr>
          <p:cNvPr id="180" name="Google Shape;180;p33"/>
          <p:cNvGrpSpPr/>
          <p:nvPr/>
        </p:nvGrpSpPr>
        <p:grpSpPr>
          <a:xfrm>
            <a:off x="1631042" y="2042309"/>
            <a:ext cx="798000" cy="798000"/>
            <a:chOff x="934554" y="2270909"/>
            <a:chExt cx="798000" cy="798000"/>
          </a:xfrm>
        </p:grpSpPr>
        <p:sp>
          <p:nvSpPr>
            <p:cNvPr id="181" name="Google Shape;181;p33"/>
            <p:cNvSpPr/>
            <p:nvPr/>
          </p:nvSpPr>
          <p:spPr>
            <a:xfrm>
              <a:off x="934554" y="2270909"/>
              <a:ext cx="798000" cy="798000"/>
            </a:xfrm>
            <a:prstGeom prst="ellipse">
              <a:avLst/>
            </a:prstGeom>
            <a:solidFill>
              <a:schemeClr val="accent2"/>
            </a:solidFill>
            <a:ln w="762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rgbClr val="3F3F3F"/>
                </a:solidFill>
                <a:latin typeface="Arial"/>
                <a:ea typeface="Arial"/>
                <a:cs typeface="Arial"/>
                <a:sym typeface="Arial"/>
              </a:endParaRPr>
            </a:p>
          </p:txBody>
        </p:sp>
        <p:sp>
          <p:nvSpPr>
            <p:cNvPr id="182" name="Google Shape;182;p33"/>
            <p:cNvSpPr/>
            <p:nvPr/>
          </p:nvSpPr>
          <p:spPr>
            <a:xfrm rot="-5400000">
              <a:off x="1050832" y="2387006"/>
              <a:ext cx="565420" cy="565792"/>
            </a:xfrm>
            <a:custGeom>
              <a:avLst/>
              <a:gdLst/>
              <a:ahLst/>
              <a:cxnLst/>
              <a:rect l="l" t="t" r="r" b="b"/>
              <a:pathLst>
                <a:path w="3185463" h="3187558" extrusionOk="0">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dk1"/>
                </a:solidFill>
                <a:latin typeface="Arial"/>
                <a:ea typeface="Arial"/>
                <a:cs typeface="Arial"/>
                <a:sym typeface="Arial"/>
              </a:endParaRPr>
            </a:p>
          </p:txBody>
        </p:sp>
      </p:grpSp>
      <p:sp>
        <p:nvSpPr>
          <p:cNvPr id="183" name="Google Shape;183;p33"/>
          <p:cNvSpPr txBox="1"/>
          <p:nvPr/>
        </p:nvSpPr>
        <p:spPr>
          <a:xfrm>
            <a:off x="2912275" y="3395300"/>
            <a:ext cx="7560300" cy="79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dirty="0">
                <a:solidFill>
                  <a:srgbClr val="3F3F3F"/>
                </a:solidFill>
                <a:latin typeface="Proxima Nova"/>
                <a:ea typeface="Proxima Nova"/>
                <a:cs typeface="Proxima Nova"/>
                <a:sym typeface="Proxima Nova"/>
              </a:rPr>
              <a:t>We do not consider any </a:t>
            </a:r>
            <a:r>
              <a:rPr lang="en-US" sz="2000" b="1" dirty="0">
                <a:solidFill>
                  <a:srgbClr val="3F3F3F"/>
                </a:solidFill>
                <a:latin typeface="Proxima Nova"/>
                <a:ea typeface="Proxima Nova"/>
                <a:cs typeface="Proxima Nova"/>
                <a:sym typeface="Proxima Nova"/>
              </a:rPr>
              <a:t>costs</a:t>
            </a:r>
            <a:r>
              <a:rPr lang="en-US" sz="2000" dirty="0">
                <a:solidFill>
                  <a:srgbClr val="3F3F3F"/>
                </a:solidFill>
                <a:latin typeface="Proxima Nova"/>
                <a:ea typeface="Proxima Nova"/>
                <a:cs typeface="Proxima Nova"/>
                <a:sym typeface="Proxima Nova"/>
              </a:rPr>
              <a:t>, whether they are related to new stores or data collection</a:t>
            </a:r>
            <a:endParaRPr sz="2000" dirty="0">
              <a:solidFill>
                <a:srgbClr val="3F3F3F"/>
              </a:solidFill>
              <a:latin typeface="Proxima Nova"/>
              <a:ea typeface="Proxima Nova"/>
              <a:cs typeface="Proxima Nova"/>
              <a:sym typeface="Proxima Nova"/>
            </a:endParaRPr>
          </a:p>
        </p:txBody>
      </p:sp>
      <p:sp>
        <p:nvSpPr>
          <p:cNvPr id="184" name="Google Shape;184;p33"/>
          <p:cNvSpPr txBox="1"/>
          <p:nvPr/>
        </p:nvSpPr>
        <p:spPr>
          <a:xfrm>
            <a:off x="2912275" y="4193300"/>
            <a:ext cx="7560300" cy="1208350"/>
          </a:xfrm>
          <a:prstGeom prst="rect">
            <a:avLst/>
          </a:prstGeom>
          <a:noFill/>
          <a:ln>
            <a:noFill/>
          </a:ln>
        </p:spPr>
        <p:txBody>
          <a:bodyPr spcFirstLastPara="1" wrap="square" lIns="91425" tIns="91425" rIns="91425" bIns="91425" anchor="t" anchorCtr="0">
            <a:noAutofit/>
          </a:bodyPr>
          <a:lstStyle/>
          <a:p>
            <a:pPr marL="0" lvl="0" indent="0" algn="l" rtl="0">
              <a:lnSpc>
                <a:spcPct val="400000"/>
              </a:lnSpc>
              <a:spcBef>
                <a:spcPts val="0"/>
              </a:spcBef>
              <a:spcAft>
                <a:spcPts val="0"/>
              </a:spcAft>
              <a:buNone/>
            </a:pPr>
            <a:r>
              <a:rPr lang="en-US" sz="2000" dirty="0">
                <a:solidFill>
                  <a:srgbClr val="3F3F3F"/>
                </a:solidFill>
                <a:latin typeface="Proxima Nova"/>
                <a:ea typeface="Proxima Nova"/>
                <a:cs typeface="Proxima Nova"/>
                <a:sym typeface="Proxima Nova"/>
              </a:rPr>
              <a:t>We are only using data from the </a:t>
            </a:r>
            <a:r>
              <a:rPr lang="en-US" sz="2000" b="1" dirty="0">
                <a:solidFill>
                  <a:srgbClr val="3F3F3F"/>
                </a:solidFill>
                <a:latin typeface="Proxima Nova"/>
                <a:ea typeface="Proxima Nova"/>
                <a:cs typeface="Proxima Nova"/>
                <a:sym typeface="Proxima Nova"/>
              </a:rPr>
              <a:t>past 4 years </a:t>
            </a:r>
            <a:r>
              <a:rPr lang="en-US" sz="2000" dirty="0">
                <a:solidFill>
                  <a:srgbClr val="3F3F3F"/>
                </a:solidFill>
                <a:latin typeface="Proxima Nova"/>
                <a:ea typeface="Proxima Nova"/>
                <a:cs typeface="Proxima Nova"/>
                <a:sym typeface="Proxima Nova"/>
              </a:rPr>
              <a:t>for model accuracy</a:t>
            </a:r>
            <a:endParaRPr sz="2000" dirty="0">
              <a:solidFill>
                <a:srgbClr val="3F3F3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body" idx="1"/>
          </p:nvPr>
        </p:nvSpPr>
        <p:spPr>
          <a:xfrm>
            <a:off x="323529" y="720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Model Overview</a:t>
            </a:r>
            <a:endParaRPr b="1">
              <a:latin typeface="Proxima Nova"/>
              <a:ea typeface="Proxima Nova"/>
              <a:cs typeface="Proxima Nova"/>
              <a:sym typeface="Proxima Nova"/>
            </a:endParaRPr>
          </a:p>
        </p:txBody>
      </p:sp>
      <p:grpSp>
        <p:nvGrpSpPr>
          <p:cNvPr id="190" name="Google Shape;190;p34"/>
          <p:cNvGrpSpPr/>
          <p:nvPr/>
        </p:nvGrpSpPr>
        <p:grpSpPr>
          <a:xfrm>
            <a:off x="1075840" y="4783620"/>
            <a:ext cx="2508774" cy="1271828"/>
            <a:chOff x="4864885" y="2043826"/>
            <a:chExt cx="1563002" cy="1281181"/>
          </a:xfrm>
        </p:grpSpPr>
        <p:sp>
          <p:nvSpPr>
            <p:cNvPr id="191" name="Google Shape;191;p34"/>
            <p:cNvSpPr txBox="1"/>
            <p:nvPr/>
          </p:nvSpPr>
          <p:spPr>
            <a:xfrm>
              <a:off x="4864887" y="2362907"/>
              <a:ext cx="1563000" cy="962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Input external data as Z,</a:t>
              </a:r>
              <a:endParaRPr>
                <a:solidFill>
                  <a:srgbClr val="3F3F3F"/>
                </a:solidFill>
                <a:latin typeface="Proxima Nova"/>
                <a:ea typeface="Proxima Nova"/>
                <a:cs typeface="Proxima Nova"/>
                <a:sym typeface="Proxima Nova"/>
              </a:endParaRPr>
            </a:p>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competitor data as C,</a:t>
              </a:r>
              <a:endParaRPr>
                <a:solidFill>
                  <a:srgbClr val="3F3F3F"/>
                </a:solidFill>
                <a:latin typeface="Proxima Nova"/>
                <a:ea typeface="Proxima Nova"/>
                <a:cs typeface="Proxima Nova"/>
                <a:sym typeface="Proxima Nova"/>
              </a:endParaRPr>
            </a:p>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and internal data as X </a:t>
              </a:r>
              <a:endParaRPr>
                <a:solidFill>
                  <a:srgbClr val="3F3F3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a:solidFill>
                  <a:srgbClr val="3F3F3F"/>
                </a:solidFill>
                <a:latin typeface="Proxima Nova"/>
                <a:ea typeface="Proxima Nova"/>
                <a:cs typeface="Proxima Nova"/>
                <a:sym typeface="Proxima Nova"/>
              </a:endParaRPr>
            </a:p>
          </p:txBody>
        </p:sp>
        <p:sp>
          <p:nvSpPr>
            <p:cNvPr id="192" name="Google Shape;192;p34"/>
            <p:cNvSpPr txBox="1"/>
            <p:nvPr/>
          </p:nvSpPr>
          <p:spPr>
            <a:xfrm>
              <a:off x="4864885" y="2043826"/>
              <a:ext cx="1374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latin typeface="Proxima Nova"/>
                  <a:ea typeface="Proxima Nova"/>
                  <a:cs typeface="Proxima Nova"/>
                  <a:sym typeface="Proxima Nova"/>
                </a:rPr>
                <a:t>Input Data</a:t>
              </a:r>
              <a:endParaRPr b="1" i="0" u="none" strike="noStrike" cap="none">
                <a:latin typeface="Proxima Nova"/>
                <a:ea typeface="Proxima Nova"/>
                <a:cs typeface="Proxima Nova"/>
                <a:sym typeface="Proxima Nova"/>
              </a:endParaRPr>
            </a:p>
          </p:txBody>
        </p:sp>
      </p:grpSp>
      <p:grpSp>
        <p:nvGrpSpPr>
          <p:cNvPr id="193" name="Google Shape;193;p34"/>
          <p:cNvGrpSpPr/>
          <p:nvPr/>
        </p:nvGrpSpPr>
        <p:grpSpPr>
          <a:xfrm>
            <a:off x="3629675" y="4783630"/>
            <a:ext cx="2292244" cy="902727"/>
            <a:chOff x="4864878" y="1723136"/>
            <a:chExt cx="1374907" cy="909366"/>
          </a:xfrm>
        </p:grpSpPr>
        <p:sp>
          <p:nvSpPr>
            <p:cNvPr id="194" name="Google Shape;194;p34"/>
            <p:cNvSpPr txBox="1"/>
            <p:nvPr/>
          </p:nvSpPr>
          <p:spPr>
            <a:xfrm>
              <a:off x="4864878" y="2068502"/>
              <a:ext cx="1314600" cy="564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Input historical revenues of Walmart stores as Y </a:t>
              </a:r>
              <a:endParaRPr>
                <a:solidFill>
                  <a:srgbClr val="3F3F3F"/>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endParaRPr>
                <a:solidFill>
                  <a:srgbClr val="3F3F3F"/>
                </a:solidFill>
                <a:latin typeface="Proxima Nova"/>
                <a:ea typeface="Proxima Nova"/>
                <a:cs typeface="Proxima Nova"/>
                <a:sym typeface="Proxima Nova"/>
              </a:endParaRPr>
            </a:p>
          </p:txBody>
        </p:sp>
        <p:sp>
          <p:nvSpPr>
            <p:cNvPr id="195" name="Google Shape;195;p34"/>
            <p:cNvSpPr txBox="1"/>
            <p:nvPr/>
          </p:nvSpPr>
          <p:spPr>
            <a:xfrm>
              <a:off x="4864885" y="1723136"/>
              <a:ext cx="1374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latin typeface="Proxima Nova"/>
                  <a:ea typeface="Proxima Nova"/>
                  <a:cs typeface="Proxima Nova"/>
                  <a:sym typeface="Proxima Nova"/>
                </a:rPr>
                <a:t>Input Historical Revenues</a:t>
              </a:r>
              <a:endParaRPr b="1" i="0" u="none" strike="noStrike" cap="none">
                <a:latin typeface="Proxima Nova"/>
                <a:ea typeface="Proxima Nova"/>
                <a:cs typeface="Proxima Nova"/>
                <a:sym typeface="Proxima Nova"/>
              </a:endParaRPr>
            </a:p>
          </p:txBody>
        </p:sp>
      </p:grpSp>
      <p:grpSp>
        <p:nvGrpSpPr>
          <p:cNvPr id="196" name="Google Shape;196;p34"/>
          <p:cNvGrpSpPr/>
          <p:nvPr/>
        </p:nvGrpSpPr>
        <p:grpSpPr>
          <a:xfrm>
            <a:off x="6183076" y="4783600"/>
            <a:ext cx="2154704" cy="1419764"/>
            <a:chOff x="4864880" y="1966495"/>
            <a:chExt cx="1292409" cy="1430204"/>
          </a:xfrm>
        </p:grpSpPr>
        <p:sp>
          <p:nvSpPr>
            <p:cNvPr id="197" name="Google Shape;197;p34"/>
            <p:cNvSpPr txBox="1"/>
            <p:nvPr/>
          </p:nvSpPr>
          <p:spPr>
            <a:xfrm>
              <a:off x="4864889" y="2488599"/>
              <a:ext cx="1292400" cy="908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Train the model using the change in total revenue before and after a new Walmart has opened</a:t>
              </a:r>
              <a:endParaRPr>
                <a:solidFill>
                  <a:srgbClr val="3F3F3F"/>
                </a:solidFill>
                <a:latin typeface="Proxima Nova"/>
                <a:ea typeface="Proxima Nova"/>
                <a:cs typeface="Proxima Nova"/>
                <a:sym typeface="Proxima Nova"/>
              </a:endParaRPr>
            </a:p>
          </p:txBody>
        </p:sp>
        <p:sp>
          <p:nvSpPr>
            <p:cNvPr id="198" name="Google Shape;198;p34"/>
            <p:cNvSpPr txBox="1"/>
            <p:nvPr/>
          </p:nvSpPr>
          <p:spPr>
            <a:xfrm>
              <a:off x="4864880" y="1966495"/>
              <a:ext cx="1292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latin typeface="Proxima Nova"/>
                  <a:ea typeface="Proxima Nova"/>
                  <a:cs typeface="Proxima Nova"/>
                  <a:sym typeface="Proxima Nova"/>
                </a:rPr>
                <a:t>Train model by change in total revenue </a:t>
              </a:r>
              <a:endParaRPr b="1" i="0" u="none" strike="noStrike" cap="none">
                <a:latin typeface="Proxima Nova"/>
                <a:ea typeface="Proxima Nova"/>
                <a:cs typeface="Proxima Nova"/>
                <a:sym typeface="Proxima Nova"/>
              </a:endParaRPr>
            </a:p>
          </p:txBody>
        </p:sp>
      </p:grpSp>
      <p:grpSp>
        <p:nvGrpSpPr>
          <p:cNvPr id="199" name="Google Shape;199;p34"/>
          <p:cNvGrpSpPr/>
          <p:nvPr/>
        </p:nvGrpSpPr>
        <p:grpSpPr>
          <a:xfrm>
            <a:off x="1160264" y="4312616"/>
            <a:ext cx="1979224" cy="357302"/>
            <a:chOff x="1048993" y="4160442"/>
            <a:chExt cx="1897808" cy="357302"/>
          </a:xfrm>
        </p:grpSpPr>
        <p:sp>
          <p:nvSpPr>
            <p:cNvPr id="200" name="Google Shape;200;p34"/>
            <p:cNvSpPr/>
            <p:nvPr/>
          </p:nvSpPr>
          <p:spPr>
            <a:xfrm>
              <a:off x="1048993" y="4160444"/>
              <a:ext cx="1897800" cy="357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01" name="Google Shape;201;p34"/>
            <p:cNvSpPr txBox="1"/>
            <p:nvPr/>
          </p:nvSpPr>
          <p:spPr>
            <a:xfrm>
              <a:off x="1049001" y="4160442"/>
              <a:ext cx="18978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STEP 1</a:t>
              </a:r>
              <a:endParaRPr b="1">
                <a:solidFill>
                  <a:srgbClr val="FFFFFF"/>
                </a:solidFill>
                <a:latin typeface="Proxima Nova"/>
                <a:ea typeface="Proxima Nova"/>
                <a:cs typeface="Proxima Nova"/>
                <a:sym typeface="Proxima Nova"/>
              </a:endParaRPr>
            </a:p>
          </p:txBody>
        </p:sp>
      </p:grpSp>
      <p:grpSp>
        <p:nvGrpSpPr>
          <p:cNvPr id="202" name="Google Shape;202;p34"/>
          <p:cNvGrpSpPr/>
          <p:nvPr/>
        </p:nvGrpSpPr>
        <p:grpSpPr>
          <a:xfrm>
            <a:off x="3705157" y="4312600"/>
            <a:ext cx="1979216" cy="357305"/>
            <a:chOff x="3678577" y="4160425"/>
            <a:chExt cx="1897800" cy="357305"/>
          </a:xfrm>
        </p:grpSpPr>
        <p:sp>
          <p:nvSpPr>
            <p:cNvPr id="203" name="Google Shape;203;p34"/>
            <p:cNvSpPr/>
            <p:nvPr/>
          </p:nvSpPr>
          <p:spPr>
            <a:xfrm>
              <a:off x="3678577" y="4160430"/>
              <a:ext cx="1897800" cy="357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04" name="Google Shape;204;p34"/>
            <p:cNvSpPr txBox="1"/>
            <p:nvPr/>
          </p:nvSpPr>
          <p:spPr>
            <a:xfrm>
              <a:off x="3678577" y="4160425"/>
              <a:ext cx="18978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STEP 2</a:t>
              </a:r>
              <a:endParaRPr b="1">
                <a:solidFill>
                  <a:srgbClr val="FFFFFF"/>
                </a:solidFill>
                <a:latin typeface="Proxima Nova"/>
                <a:ea typeface="Proxima Nova"/>
                <a:cs typeface="Proxima Nova"/>
                <a:sym typeface="Proxima Nova"/>
              </a:endParaRPr>
            </a:p>
          </p:txBody>
        </p:sp>
      </p:grpSp>
      <p:grpSp>
        <p:nvGrpSpPr>
          <p:cNvPr id="205" name="Google Shape;205;p34"/>
          <p:cNvGrpSpPr/>
          <p:nvPr/>
        </p:nvGrpSpPr>
        <p:grpSpPr>
          <a:xfrm>
            <a:off x="8736475" y="4771942"/>
            <a:ext cx="2372225" cy="1339543"/>
            <a:chOff x="4050542" y="2328037"/>
            <a:chExt cx="1622700" cy="1349394"/>
          </a:xfrm>
        </p:grpSpPr>
        <p:sp>
          <p:nvSpPr>
            <p:cNvPr id="206" name="Google Shape;206;p34"/>
            <p:cNvSpPr txBox="1"/>
            <p:nvPr/>
          </p:nvSpPr>
          <p:spPr>
            <a:xfrm>
              <a:off x="4050542" y="2661631"/>
              <a:ext cx="1622700" cy="1015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solidFill>
                    <a:srgbClr val="3F3F3F"/>
                  </a:solidFill>
                  <a:latin typeface="Proxima Nova"/>
                  <a:ea typeface="Proxima Nova"/>
                  <a:cs typeface="Proxima Nova"/>
                  <a:sym typeface="Proxima Nova"/>
                </a:rPr>
                <a:t>Use the trained model to predict incremental revenue if a new Walmart opens in a particular zip code</a:t>
              </a:r>
              <a:endParaRPr>
                <a:solidFill>
                  <a:srgbClr val="3F3F3F"/>
                </a:solidFill>
                <a:latin typeface="Proxima Nova"/>
                <a:ea typeface="Proxima Nova"/>
                <a:cs typeface="Proxima Nova"/>
                <a:sym typeface="Proxima Nova"/>
              </a:endParaRPr>
            </a:p>
          </p:txBody>
        </p:sp>
        <p:sp>
          <p:nvSpPr>
            <p:cNvPr id="207" name="Google Shape;207;p34"/>
            <p:cNvSpPr txBox="1"/>
            <p:nvPr/>
          </p:nvSpPr>
          <p:spPr>
            <a:xfrm>
              <a:off x="4050552" y="2328037"/>
              <a:ext cx="1563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1">
                  <a:latin typeface="Proxima Nova"/>
                  <a:ea typeface="Proxima Nova"/>
                  <a:cs typeface="Proxima Nova"/>
                  <a:sym typeface="Proxima Nova"/>
                </a:rPr>
                <a:t>Predict Future Revenue</a:t>
              </a:r>
              <a:endParaRPr b="1" i="0" u="none" strike="noStrike" cap="none">
                <a:latin typeface="Proxima Nova"/>
                <a:ea typeface="Proxima Nova"/>
                <a:cs typeface="Proxima Nova"/>
                <a:sym typeface="Proxima Nova"/>
              </a:endParaRPr>
            </a:p>
          </p:txBody>
        </p:sp>
      </p:grpSp>
      <p:grpSp>
        <p:nvGrpSpPr>
          <p:cNvPr id="208" name="Google Shape;208;p34"/>
          <p:cNvGrpSpPr/>
          <p:nvPr/>
        </p:nvGrpSpPr>
        <p:grpSpPr>
          <a:xfrm>
            <a:off x="6250020" y="4312608"/>
            <a:ext cx="1979224" cy="357308"/>
            <a:chOff x="6308180" y="4160433"/>
            <a:chExt cx="1897808" cy="357308"/>
          </a:xfrm>
        </p:grpSpPr>
        <p:sp>
          <p:nvSpPr>
            <p:cNvPr id="209" name="Google Shape;209;p34"/>
            <p:cNvSpPr/>
            <p:nvPr/>
          </p:nvSpPr>
          <p:spPr>
            <a:xfrm>
              <a:off x="6308189" y="4160441"/>
              <a:ext cx="1897800" cy="357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0" name="Google Shape;210;p34"/>
            <p:cNvSpPr txBox="1"/>
            <p:nvPr/>
          </p:nvSpPr>
          <p:spPr>
            <a:xfrm>
              <a:off x="6308180" y="4160433"/>
              <a:ext cx="18978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STEP 3</a:t>
              </a:r>
              <a:endParaRPr b="1">
                <a:solidFill>
                  <a:srgbClr val="FFFFFF"/>
                </a:solidFill>
                <a:latin typeface="Proxima Nova"/>
                <a:ea typeface="Proxima Nova"/>
                <a:cs typeface="Proxima Nova"/>
                <a:sym typeface="Proxima Nova"/>
              </a:endParaRPr>
            </a:p>
          </p:txBody>
        </p:sp>
      </p:grpSp>
      <p:grpSp>
        <p:nvGrpSpPr>
          <p:cNvPr id="211" name="Google Shape;211;p34"/>
          <p:cNvGrpSpPr/>
          <p:nvPr/>
        </p:nvGrpSpPr>
        <p:grpSpPr>
          <a:xfrm>
            <a:off x="8794900" y="4312602"/>
            <a:ext cx="1979229" cy="357314"/>
            <a:chOff x="9054110" y="4160428"/>
            <a:chExt cx="1897813" cy="357314"/>
          </a:xfrm>
        </p:grpSpPr>
        <p:sp>
          <p:nvSpPr>
            <p:cNvPr id="212" name="Google Shape;212;p34"/>
            <p:cNvSpPr/>
            <p:nvPr/>
          </p:nvSpPr>
          <p:spPr>
            <a:xfrm>
              <a:off x="9054110" y="4160428"/>
              <a:ext cx="1897800" cy="357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13" name="Google Shape;213;p34"/>
            <p:cNvSpPr txBox="1"/>
            <p:nvPr/>
          </p:nvSpPr>
          <p:spPr>
            <a:xfrm>
              <a:off x="9054122" y="4160442"/>
              <a:ext cx="1897800" cy="3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FFFF"/>
                  </a:solidFill>
                  <a:latin typeface="Proxima Nova"/>
                  <a:ea typeface="Proxima Nova"/>
                  <a:cs typeface="Proxima Nova"/>
                  <a:sym typeface="Proxima Nova"/>
                </a:rPr>
                <a:t>STEP 4</a:t>
              </a:r>
              <a:endParaRPr b="1">
                <a:solidFill>
                  <a:srgbClr val="FFFFFF"/>
                </a:solidFill>
                <a:latin typeface="Proxima Nova"/>
                <a:ea typeface="Proxima Nova"/>
                <a:cs typeface="Proxima Nova"/>
                <a:sym typeface="Proxima Nova"/>
              </a:endParaRPr>
            </a:p>
          </p:txBody>
        </p:sp>
      </p:grpSp>
      <p:pic>
        <p:nvPicPr>
          <p:cNvPr id="214" name="Google Shape;214;p34"/>
          <p:cNvPicPr preferRelativeResize="0"/>
          <p:nvPr/>
        </p:nvPicPr>
        <p:blipFill>
          <a:blip r:embed="rId3">
            <a:alphaModFix/>
          </a:blip>
          <a:stretch>
            <a:fillRect/>
          </a:stretch>
        </p:blipFill>
        <p:spPr>
          <a:xfrm>
            <a:off x="3245538" y="1789325"/>
            <a:ext cx="4224330" cy="2168000"/>
          </a:xfrm>
          <a:prstGeom prst="rect">
            <a:avLst/>
          </a:prstGeom>
          <a:noFill/>
          <a:ln>
            <a:noFill/>
          </a:ln>
        </p:spPr>
      </p:pic>
      <p:pic>
        <p:nvPicPr>
          <p:cNvPr id="215" name="Google Shape;215;p34"/>
          <p:cNvPicPr preferRelativeResize="0"/>
          <p:nvPr/>
        </p:nvPicPr>
        <p:blipFill>
          <a:blip r:embed="rId4">
            <a:alphaModFix/>
          </a:blip>
          <a:stretch>
            <a:fillRect/>
          </a:stretch>
        </p:blipFill>
        <p:spPr>
          <a:xfrm>
            <a:off x="8046386" y="1791968"/>
            <a:ext cx="900052" cy="21482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body" idx="1"/>
          </p:nvPr>
        </p:nvSpPr>
        <p:spPr>
          <a:xfrm>
            <a:off x="323529" y="720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latin typeface="Proxima Nova"/>
                <a:ea typeface="Proxima Nova"/>
                <a:cs typeface="Proxima Nova"/>
                <a:sym typeface="Proxima Nova"/>
              </a:rPr>
              <a:t>Model Overview</a:t>
            </a:r>
            <a:endParaRPr b="1">
              <a:latin typeface="Proxima Nova"/>
              <a:ea typeface="Proxima Nova"/>
              <a:cs typeface="Proxima Nova"/>
              <a:sym typeface="Proxima Nova"/>
            </a:endParaRPr>
          </a:p>
        </p:txBody>
      </p:sp>
      <p:sp>
        <p:nvSpPr>
          <p:cNvPr id="221" name="Google Shape;221;p35"/>
          <p:cNvSpPr txBox="1"/>
          <p:nvPr/>
        </p:nvSpPr>
        <p:spPr>
          <a:xfrm>
            <a:off x="3064400" y="3970600"/>
            <a:ext cx="6720000" cy="64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rgbClr val="3F3F3F"/>
                </a:solidFill>
                <a:latin typeface="Proxima Nova"/>
                <a:ea typeface="Proxima Nova"/>
                <a:cs typeface="Proxima Nova"/>
                <a:sym typeface="Proxima Nova"/>
              </a:rPr>
              <a:t>Avoid making hard boundary decisions too early</a:t>
            </a:r>
            <a:endParaRPr sz="2000">
              <a:solidFill>
                <a:srgbClr val="3F3F3F"/>
              </a:solidFill>
              <a:latin typeface="Proxima Nova"/>
              <a:ea typeface="Proxima Nova"/>
              <a:cs typeface="Proxima Nova"/>
              <a:sym typeface="Proxima Nova"/>
            </a:endParaRPr>
          </a:p>
        </p:txBody>
      </p:sp>
      <p:sp>
        <p:nvSpPr>
          <p:cNvPr id="222" name="Google Shape;222;p35"/>
          <p:cNvSpPr txBox="1"/>
          <p:nvPr/>
        </p:nvSpPr>
        <p:spPr>
          <a:xfrm>
            <a:off x="3064400" y="5113550"/>
            <a:ext cx="6720000" cy="64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rgbClr val="3F3F3F"/>
                </a:solidFill>
                <a:latin typeface="Proxima Nova"/>
                <a:ea typeface="Proxima Nova"/>
                <a:cs typeface="Proxima Nova"/>
                <a:sym typeface="Proxima Nova"/>
              </a:rPr>
              <a:t>Simplification can likely improve model accuracy</a:t>
            </a:r>
            <a:endParaRPr sz="2000">
              <a:solidFill>
                <a:srgbClr val="3F3F3F"/>
              </a:solidFill>
              <a:latin typeface="Proxima Nova"/>
              <a:ea typeface="Proxima Nova"/>
              <a:cs typeface="Proxima Nova"/>
              <a:sym typeface="Proxima Nova"/>
            </a:endParaRPr>
          </a:p>
        </p:txBody>
      </p:sp>
      <p:sp>
        <p:nvSpPr>
          <p:cNvPr id="223" name="Google Shape;223;p35"/>
          <p:cNvSpPr txBox="1"/>
          <p:nvPr/>
        </p:nvSpPr>
        <p:spPr>
          <a:xfrm>
            <a:off x="3064400" y="2827650"/>
            <a:ext cx="5994600" cy="64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rgbClr val="3F3F3F"/>
                </a:solidFill>
                <a:latin typeface="Proxima Nova"/>
                <a:ea typeface="Proxima Nova"/>
                <a:cs typeface="Proxima Nova"/>
                <a:sym typeface="Proxima Nova"/>
              </a:rPr>
              <a:t>Eliminates the need to normalize different models</a:t>
            </a:r>
            <a:endParaRPr sz="2000">
              <a:solidFill>
                <a:srgbClr val="3F3F3F"/>
              </a:solidFill>
              <a:latin typeface="Proxima Nova"/>
              <a:ea typeface="Proxima Nova"/>
              <a:cs typeface="Proxima Nova"/>
              <a:sym typeface="Proxima Nova"/>
            </a:endParaRPr>
          </a:p>
        </p:txBody>
      </p:sp>
      <p:sp>
        <p:nvSpPr>
          <p:cNvPr id="224" name="Google Shape;224;p35"/>
          <p:cNvSpPr/>
          <p:nvPr/>
        </p:nvSpPr>
        <p:spPr>
          <a:xfrm>
            <a:off x="2275275" y="3047092"/>
            <a:ext cx="299700" cy="219771"/>
          </a:xfrm>
          <a:custGeom>
            <a:avLst/>
            <a:gdLst/>
            <a:ahLst/>
            <a:cxnLst/>
            <a:rect l="l" t="t" r="r" b="b"/>
            <a:pathLst>
              <a:path w="3240001" h="2375905" extrusionOk="0">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225" name="Google Shape;225;p35"/>
          <p:cNvSpPr txBox="1"/>
          <p:nvPr/>
        </p:nvSpPr>
        <p:spPr>
          <a:xfrm>
            <a:off x="1587888" y="1872138"/>
            <a:ext cx="66261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Proxima Nova"/>
                <a:ea typeface="Proxima Nova"/>
                <a:cs typeface="Proxima Nova"/>
                <a:sym typeface="Proxima Nova"/>
              </a:rPr>
              <a:t>Why Use a Single Model?</a:t>
            </a:r>
            <a:endParaRPr sz="2000" b="1">
              <a:latin typeface="Proxima Nova"/>
              <a:ea typeface="Proxima Nova"/>
              <a:cs typeface="Proxima Nova"/>
              <a:sym typeface="Proxima Nova"/>
            </a:endParaRPr>
          </a:p>
        </p:txBody>
      </p:sp>
      <p:sp>
        <p:nvSpPr>
          <p:cNvPr id="226" name="Google Shape;226;p35"/>
          <p:cNvSpPr/>
          <p:nvPr/>
        </p:nvSpPr>
        <p:spPr>
          <a:xfrm rot="5400000">
            <a:off x="2060925" y="2831615"/>
            <a:ext cx="731700" cy="631200"/>
          </a:xfrm>
          <a:prstGeom prst="hexagon">
            <a:avLst>
              <a:gd name="adj" fmla="val 29070"/>
              <a:gd name="vf" fmla="val 11547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7" name="Google Shape;227;p35"/>
          <p:cNvSpPr/>
          <p:nvPr/>
        </p:nvSpPr>
        <p:spPr>
          <a:xfrm rot="5400000">
            <a:off x="2059275" y="3975090"/>
            <a:ext cx="731700" cy="631200"/>
          </a:xfrm>
          <a:prstGeom prst="hexagon">
            <a:avLst>
              <a:gd name="adj" fmla="val 29070"/>
              <a:gd name="vf" fmla="val 11547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8" name="Google Shape;228;p35"/>
          <p:cNvSpPr/>
          <p:nvPr/>
        </p:nvSpPr>
        <p:spPr>
          <a:xfrm rot="5400000">
            <a:off x="1695775" y="4546165"/>
            <a:ext cx="731700" cy="631200"/>
          </a:xfrm>
          <a:prstGeom prst="hexagon">
            <a:avLst>
              <a:gd name="adj" fmla="val 29070"/>
              <a:gd name="vf" fmla="val 115470"/>
            </a:avLst>
          </a:prstGeom>
          <a:solidFill>
            <a:srgbClr val="8CCFDB">
              <a:alpha val="882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29" name="Google Shape;229;p35"/>
          <p:cNvSpPr/>
          <p:nvPr/>
        </p:nvSpPr>
        <p:spPr>
          <a:xfrm rot="5400000">
            <a:off x="1695775" y="3404015"/>
            <a:ext cx="731700" cy="631200"/>
          </a:xfrm>
          <a:prstGeom prst="hexagon">
            <a:avLst>
              <a:gd name="adj" fmla="val 29070"/>
              <a:gd name="vf" fmla="val 115470"/>
            </a:avLst>
          </a:prstGeom>
          <a:solidFill>
            <a:srgbClr val="95D6E1">
              <a:alpha val="843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0" name="Google Shape;230;p35"/>
          <p:cNvSpPr/>
          <p:nvPr/>
        </p:nvSpPr>
        <p:spPr>
          <a:xfrm rot="5400000">
            <a:off x="2060925" y="5118565"/>
            <a:ext cx="731700" cy="631200"/>
          </a:xfrm>
          <a:prstGeom prst="hexagon">
            <a:avLst>
              <a:gd name="adj" fmla="val 29070"/>
              <a:gd name="vf" fmla="val 11547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0"/>
              <a:buFont typeface="Arial"/>
              <a:buNone/>
            </a:pPr>
            <a:endParaRPr sz="2700" b="0" i="0" u="none" strike="noStrike" cap="none">
              <a:solidFill>
                <a:schemeClr val="lt1"/>
              </a:solidFill>
              <a:latin typeface="Arial"/>
              <a:ea typeface="Arial"/>
              <a:cs typeface="Arial"/>
              <a:sym typeface="Arial"/>
            </a:endParaRPr>
          </a:p>
        </p:txBody>
      </p:sp>
      <p:sp>
        <p:nvSpPr>
          <p:cNvPr id="231" name="Google Shape;231;p35"/>
          <p:cNvSpPr txBox="1"/>
          <p:nvPr/>
        </p:nvSpPr>
        <p:spPr>
          <a:xfrm>
            <a:off x="2142825" y="2856675"/>
            <a:ext cx="5679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latin typeface="Proxima Nova"/>
                <a:ea typeface="Proxima Nova"/>
                <a:cs typeface="Proxima Nova"/>
                <a:sym typeface="Proxima Nova"/>
              </a:rPr>
              <a:t>1</a:t>
            </a:r>
            <a:endParaRPr sz="2400" b="1">
              <a:solidFill>
                <a:srgbClr val="FFFFFF"/>
              </a:solidFill>
              <a:latin typeface="Proxima Nova"/>
              <a:ea typeface="Proxima Nova"/>
              <a:cs typeface="Proxima Nova"/>
              <a:sym typeface="Proxima Nova"/>
            </a:endParaRPr>
          </a:p>
        </p:txBody>
      </p:sp>
      <p:sp>
        <p:nvSpPr>
          <p:cNvPr id="232" name="Google Shape;232;p35"/>
          <p:cNvSpPr txBox="1"/>
          <p:nvPr/>
        </p:nvSpPr>
        <p:spPr>
          <a:xfrm>
            <a:off x="2142825" y="4000150"/>
            <a:ext cx="5679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latin typeface="Proxima Nova"/>
                <a:ea typeface="Proxima Nova"/>
                <a:cs typeface="Proxima Nova"/>
                <a:sym typeface="Proxima Nova"/>
              </a:rPr>
              <a:t>2</a:t>
            </a:r>
            <a:endParaRPr sz="2400" b="1">
              <a:solidFill>
                <a:srgbClr val="FFFFFF"/>
              </a:solidFill>
              <a:latin typeface="Proxima Nova"/>
              <a:ea typeface="Proxima Nova"/>
              <a:cs typeface="Proxima Nova"/>
              <a:sym typeface="Proxima Nova"/>
            </a:endParaRPr>
          </a:p>
        </p:txBody>
      </p:sp>
      <p:sp>
        <p:nvSpPr>
          <p:cNvPr id="233" name="Google Shape;233;p35"/>
          <p:cNvSpPr txBox="1"/>
          <p:nvPr/>
        </p:nvSpPr>
        <p:spPr>
          <a:xfrm>
            <a:off x="2142825" y="5143625"/>
            <a:ext cx="567900" cy="58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solidFill>
                  <a:srgbClr val="FFFFFF"/>
                </a:solidFill>
                <a:latin typeface="Proxima Nova"/>
                <a:ea typeface="Proxima Nova"/>
                <a:cs typeface="Proxima Nova"/>
                <a:sym typeface="Proxima Nova"/>
              </a:rPr>
              <a:t>3</a:t>
            </a:r>
            <a:endParaRPr sz="2400" b="1">
              <a:solidFill>
                <a:srgbClr val="FFFFFF"/>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Cover and End Slide Master">
  <a:themeElements>
    <a:clrScheme name="ALLPPT COLOR - 104">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 COLOR - 104">
      <a:dk1>
        <a:srgbClr val="000000"/>
      </a:dk1>
      <a:lt1>
        <a:srgbClr val="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2618</Words>
  <Application>Microsoft Macintosh PowerPoint</Application>
  <PresentationFormat>Widescreen</PresentationFormat>
  <Paragraphs>237</Paragraphs>
  <Slides>21</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Proxima Nova</vt:lpstr>
      <vt:lpstr>Times New Roman</vt:lpstr>
      <vt:lpstr>Calibri</vt:lpstr>
      <vt:lpstr>Arial</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cp:revision>
  <dcterms:modified xsi:type="dcterms:W3CDTF">2020-02-12T06:24:25Z</dcterms:modified>
</cp:coreProperties>
</file>